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0160000" cy="7620000"/>
  <p:notesSz cx="6858000" cy="9144000"/>
  <p:defaultTextStyle>
    <a:lvl1pPr algn="ctr" defTabSz="457200">
      <a:defRPr sz="3200">
        <a:latin typeface="Gill Sans"/>
        <a:ea typeface="Gill Sans"/>
        <a:cs typeface="Gill Sans"/>
        <a:sym typeface="Gill Sans"/>
      </a:defRPr>
    </a:lvl1pPr>
    <a:lvl2pPr indent="342900" algn="ctr" defTabSz="457200">
      <a:defRPr sz="3200">
        <a:latin typeface="Gill Sans"/>
        <a:ea typeface="Gill Sans"/>
        <a:cs typeface="Gill Sans"/>
        <a:sym typeface="Gill Sans"/>
      </a:defRPr>
    </a:lvl2pPr>
    <a:lvl3pPr indent="685800" algn="ctr" defTabSz="457200">
      <a:defRPr sz="3200">
        <a:latin typeface="Gill Sans"/>
        <a:ea typeface="Gill Sans"/>
        <a:cs typeface="Gill Sans"/>
        <a:sym typeface="Gill Sans"/>
      </a:defRPr>
    </a:lvl3pPr>
    <a:lvl4pPr indent="1028700" algn="ctr" defTabSz="457200">
      <a:defRPr sz="3200">
        <a:latin typeface="Gill Sans"/>
        <a:ea typeface="Gill Sans"/>
        <a:cs typeface="Gill Sans"/>
        <a:sym typeface="Gill Sans"/>
      </a:defRPr>
    </a:lvl4pPr>
    <a:lvl5pPr indent="1371600" algn="ctr" defTabSz="457200">
      <a:defRPr sz="3200">
        <a:latin typeface="Gill Sans"/>
        <a:ea typeface="Gill Sans"/>
        <a:cs typeface="Gill Sans"/>
        <a:sym typeface="Gill Sans"/>
      </a:defRPr>
    </a:lvl5pPr>
    <a:lvl6pPr indent="1714500" algn="ctr" defTabSz="457200">
      <a:defRPr sz="3200">
        <a:latin typeface="Gill Sans"/>
        <a:ea typeface="Gill Sans"/>
        <a:cs typeface="Gill Sans"/>
        <a:sym typeface="Gill Sans"/>
      </a:defRPr>
    </a:lvl6pPr>
    <a:lvl7pPr indent="2057400" algn="ctr" defTabSz="457200">
      <a:defRPr sz="3200">
        <a:latin typeface="Gill Sans"/>
        <a:ea typeface="Gill Sans"/>
        <a:cs typeface="Gill Sans"/>
        <a:sym typeface="Gill Sans"/>
      </a:defRPr>
    </a:lvl7pPr>
    <a:lvl8pPr indent="2400300" algn="ctr" defTabSz="457200">
      <a:defRPr sz="3200">
        <a:latin typeface="Gill Sans"/>
        <a:ea typeface="Gill Sans"/>
        <a:cs typeface="Gill Sans"/>
        <a:sym typeface="Gill Sans"/>
      </a:defRPr>
    </a:lvl8pPr>
    <a:lvl9pPr indent="2743200" algn="ctr" defTabSz="457200">
      <a:defRPr sz="3200"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6196889" y="657225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/>
            </a:pPr>
            <a:r>
              <a:rPr i="1" sz="1200"/>
              <a:t>Explorations in Computing</a:t>
            </a:r>
          </a:p>
        </p:txBody>
      </p:sp>
      <p:pic>
        <p:nvPicPr>
          <p:cNvPr id="9" name="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6197600" y="6769100"/>
            <a:ext cx="25400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© 2015 John S. Conery </a:t>
            </a: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245100" y="2387600"/>
            <a:ext cx="3937000" cy="4470400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>
              <a:spcBef>
                <a:spcPts val="800"/>
              </a:spcBef>
              <a:buChar char="❖"/>
              <a:defRPr sz="1600"/>
            </a:lvl2pPr>
            <a:lvl3pPr marL="0" indent="0">
              <a:spcBef>
                <a:spcPts val="600"/>
              </a:spcBef>
              <a:buSzTx/>
              <a:buFontTx/>
              <a:buNone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08000" y="203200"/>
            <a:ext cx="8890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08000" y="1752600"/>
            <a:ext cx="8890000" cy="532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1pPr>
      <a:lvl2pPr indent="2286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2pPr>
      <a:lvl3pPr indent="4572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3pPr>
      <a:lvl4pPr indent="6858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4pPr>
      <a:lvl5pPr indent="9144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5pPr>
      <a:lvl6pPr indent="11430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6pPr>
      <a:lvl7pPr indent="13716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7pPr>
      <a:lvl8pPr indent="16002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8pPr>
      <a:lvl9pPr indent="1828800" defTabSz="457200">
        <a:defRPr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317500" indent="-317500" defTabSz="457200">
        <a:spcBef>
          <a:spcPts val="1200"/>
        </a:spcBef>
        <a:buSzPct val="80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1pPr>
      <a:lvl2pPr marL="714375" indent="-396875" defTabSz="457200">
        <a:spcBef>
          <a:spcPts val="1200"/>
        </a:spcBef>
        <a:buSzPct val="80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2pPr>
      <a:lvl3pPr marL="1088571" indent="-453571" defTabSz="457200">
        <a:spcBef>
          <a:spcPts val="1200"/>
        </a:spcBef>
        <a:buSzPct val="171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3pPr>
      <a:lvl4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4pPr>
      <a:lvl5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5pPr>
      <a:lvl6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6pPr>
      <a:lvl7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7pPr>
      <a:lvl8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8pPr>
      <a:lvl9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9pPr>
    </p:bodyStyle>
    <p:otherStyle>
      <a:lvl1pPr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primes.utm.edu" TargetMode="Externa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657324" y="425450"/>
            <a:ext cx="8839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2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007D64"/>
                </a:solidFill>
              </a:rPr>
              <a:t>Slides for Chapter 3</a:t>
            </a:r>
          </a:p>
        </p:txBody>
      </p:sp>
      <p:sp>
        <p:nvSpPr>
          <p:cNvPr id="18" name="Shape 18"/>
          <p:cNvSpPr/>
          <p:nvPr/>
        </p:nvSpPr>
        <p:spPr>
          <a:xfrm>
            <a:off x="609600" y="1130300"/>
            <a:ext cx="238628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1" sz="20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7D64"/>
                </a:solidFill>
              </a:rPr>
              <a:t>Note to Instructors</a:t>
            </a:r>
          </a:p>
        </p:txBody>
      </p:sp>
      <p:sp>
        <p:nvSpPr>
          <p:cNvPr id="19" name="Shape 19"/>
          <p:cNvSpPr/>
          <p:nvPr/>
        </p:nvSpPr>
        <p:spPr>
          <a:xfrm>
            <a:off x="635000" y="3987800"/>
            <a:ext cx="106022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1" sz="20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7D64"/>
                </a:solidFill>
              </a:rPr>
              <a:t>License</a:t>
            </a:r>
          </a:p>
        </p:txBody>
      </p:sp>
      <p:sp>
        <p:nvSpPr>
          <p:cNvPr id="20" name="Shape 20"/>
          <p:cNvSpPr/>
          <p:nvPr/>
        </p:nvSpPr>
        <p:spPr>
          <a:xfrm>
            <a:off x="3136900" y="6858000"/>
            <a:ext cx="32639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400"/>
              <a:t>© 2015 John S. Conery </a:t>
            </a:r>
          </a:p>
        </p:txBody>
      </p:sp>
      <p:sp>
        <p:nvSpPr>
          <p:cNvPr id="21" name="Shape 21"/>
          <p:cNvSpPr/>
          <p:nvPr/>
        </p:nvSpPr>
        <p:spPr>
          <a:xfrm>
            <a:off x="1016000" y="4521200"/>
            <a:ext cx="7975600" cy="22606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The slides in this Keynote document are based on copyrighted material from </a:t>
            </a:r>
            <a:r>
              <a:rPr i="1" sz="1400">
                <a:latin typeface="+mn-lt"/>
                <a:ea typeface="+mn-ea"/>
                <a:cs typeface="+mn-cs"/>
                <a:sym typeface="Helvetica"/>
              </a:rPr>
              <a:t>Explorations in Computing:  An Introduction to Computer Science and Python Programming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, by John S. Conery.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These slides are provided free of charge to instructors who are using the textbook for their courses.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Instructors may alter the slides for use in their own courses, including but not limited to: adding new slides, altering the wording or images found on these slides, or deleting slides.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Instructors may distribute printed copies of the slides, either in hard copy or as electronic copies in PDF form, provided the copyright notice below is reproduced on the first slide.</a:t>
            </a:r>
          </a:p>
        </p:txBody>
      </p:sp>
      <p:sp>
        <p:nvSpPr>
          <p:cNvPr id="22" name="Shape 22"/>
          <p:cNvSpPr/>
          <p:nvPr/>
        </p:nvSpPr>
        <p:spPr>
          <a:xfrm>
            <a:off x="1016000" y="1663700"/>
            <a:ext cx="7975600" cy="2032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This Keynote document contains the slides for “The Sieve of Eratosthenes”, Chapter 3 of </a:t>
            </a:r>
            <a:r>
              <a:rPr i="1" sz="1400">
                <a:latin typeface="+mn-lt"/>
                <a:ea typeface="+mn-ea"/>
                <a:cs typeface="+mn-cs"/>
                <a:sym typeface="Helvetica"/>
              </a:rPr>
              <a:t>Explorations in Computing:  An Introduction to Computer Science and Python Programming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The book invites students to explore ideas in computer science through interactive tutorials where they type expressions in Python and immediately see the results, either in a terminal window or a 2D graphics window.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Instructors are </a:t>
            </a:r>
            <a:r>
              <a:rPr b="1" sz="14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rPr>
              <a:t>strongly encouraged to have a Python session running concurrently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 with Keynote in order to give live demonstrations of the Python code shown on the slides.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A Python Function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project for this chapter shows how to create a Python program that implements the Sieve of Eratosthenes</a:t>
            </a:r>
            <a:endParaRPr sz="2000"/>
          </a:p>
          <a:p>
            <a:pPr lvl="0">
              <a:defRPr sz="1800"/>
            </a:pPr>
            <a:r>
              <a:rPr sz="2000"/>
              <a:t>When we’re done we will have a function named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sieve</a:t>
            </a:r>
            <a:endParaRPr sz="2000"/>
          </a:p>
          <a:p>
            <a:pPr lvl="1">
              <a:defRPr sz="1800"/>
            </a:pPr>
            <a:r>
              <a:rPr sz="1600"/>
              <a:t>pass it a number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sz="1600"/>
              <a:t> </a:t>
            </a:r>
            <a:endParaRPr sz="1600"/>
          </a:p>
          <a:p>
            <a:pPr lvl="1">
              <a:defRPr sz="1800"/>
            </a:pPr>
            <a:r>
              <a:rPr sz="1600"/>
              <a:t>it will return a list of prime numbers less than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sz="1600"/>
              <a:t> </a:t>
            </a:r>
            <a:endParaRPr sz="1600"/>
          </a:p>
          <a:p>
            <a:pPr lvl="1" marL="0" indent="635000">
              <a:spcBef>
                <a:spcPts val="2300"/>
              </a:spcBef>
              <a:buSzTx/>
              <a:buFont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sieve(20)</a:t>
            </a:r>
            <a:br>
              <a:rPr sz="1600">
                <a:latin typeface="Courier"/>
                <a:ea typeface="Courier"/>
                <a:cs typeface="Courier"/>
                <a:sym typeface="Courier"/>
              </a:rPr>
            </a:br>
            <a:r>
              <a:rPr sz="1600">
                <a:latin typeface="Courier"/>
                <a:ea typeface="Courier"/>
                <a:cs typeface="Courier"/>
                <a:sym typeface="Courier"/>
              </a:rPr>
              <a:t>[2, 3, 5, 7, 11, 13, 17, 19]</a:t>
            </a:r>
            <a:endParaRPr sz="1600"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spcBef>
                <a:spcPts val="1500"/>
              </a:spcBef>
              <a:buSzTx/>
              <a:buFont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sieve(2000)</a:t>
            </a:r>
            <a:br>
              <a:rPr sz="1600">
                <a:latin typeface="Courier"/>
                <a:ea typeface="Courier"/>
                <a:cs typeface="Courier"/>
                <a:sym typeface="Courier"/>
              </a:rPr>
            </a:br>
            <a:r>
              <a:rPr sz="1600">
                <a:latin typeface="Courier"/>
                <a:ea typeface="Courier"/>
                <a:cs typeface="Courier"/>
                <a:sym typeface="Courier"/>
              </a:rPr>
              <a:t>[2, 3, 5, 7, 11, 13, 17, 19, 23, 29, …, 1987, 1993, 1997, 1999]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Container Objects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 everyday life we often encounter collections</a:t>
            </a:r>
            <a:endParaRPr sz="2000"/>
          </a:p>
          <a:p>
            <a:pPr lvl="1">
              <a:defRPr sz="1800"/>
            </a:pPr>
            <a:r>
              <a:rPr sz="1600"/>
              <a:t>course catalog -- collection of course descriptions</a:t>
            </a:r>
            <a:endParaRPr sz="1600"/>
          </a:p>
          <a:p>
            <a:pPr lvl="1">
              <a:defRPr sz="1800"/>
            </a:pPr>
            <a:r>
              <a:rPr sz="1600"/>
              <a:t>car lot -- collection of cars</a:t>
            </a:r>
            <a:endParaRPr sz="1600"/>
          </a:p>
          <a:p>
            <a:pPr lvl="0">
              <a:defRPr sz="1800"/>
            </a:pPr>
            <a:r>
              <a:rPr sz="2000"/>
              <a:t>Mathematicians also work with collections</a:t>
            </a:r>
            <a:endParaRPr sz="2000"/>
          </a:p>
          <a:p>
            <a:pPr lvl="1">
              <a:defRPr sz="1800"/>
            </a:pPr>
            <a:r>
              <a:rPr sz="1600"/>
              <a:t>matrix</a:t>
            </a:r>
            <a:endParaRPr sz="1600"/>
          </a:p>
          <a:p>
            <a:pPr lvl="1">
              <a:defRPr sz="1800"/>
            </a:pPr>
            <a:r>
              <a:rPr sz="1600"/>
              <a:t>sequence (e.g.  1, 1, 2, 3, 5, 8, ...)</a:t>
            </a:r>
            <a:endParaRPr sz="1600"/>
          </a:p>
          <a:p>
            <a:pPr lvl="0">
              <a:defRPr sz="1800"/>
            </a:pPr>
            <a:r>
              <a:rPr sz="2000"/>
              <a:t>In computer science we make a collection by defining a “data structure” that includes references to other objects</a:t>
            </a:r>
            <a:endParaRPr sz="2000"/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Using programming terminology an object that holds references to other objects is a </a:t>
            </a:r>
            <a:r>
              <a:rPr b="1" i="1" sz="2000"/>
              <a:t>container</a:t>
            </a:r>
            <a:endParaRPr sz="2000"/>
          </a:p>
          <a:p>
            <a:pPr lvl="1">
              <a:defRPr sz="1800"/>
            </a:pPr>
            <a:r>
              <a:rPr sz="1600"/>
              <a:t>items in a container are objects</a:t>
            </a:r>
            <a:endParaRPr sz="1600"/>
          </a:p>
          <a:p>
            <a:pPr lvl="1">
              <a:defRPr sz="1800"/>
            </a:pPr>
            <a:r>
              <a:rPr sz="1600"/>
              <a:t>the container itself is also an object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Lists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simplest kind of container in Python is called a </a:t>
            </a:r>
            <a:r>
              <a:rPr b="1" sz="2000"/>
              <a:t>list</a:t>
            </a:r>
            <a:endParaRPr sz="2000"/>
          </a:p>
          <a:p>
            <a:pPr lvl="0">
              <a:defRPr sz="1800"/>
            </a:pPr>
            <a:r>
              <a:rPr sz="2000"/>
              <a:t>One way to make a list is to enclose a set of objects in “square brackets”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a = [1,2,3,4,5]</a:t>
            </a:r>
            <a:endParaRPr>
              <a:solidFill>
                <a:srgbClr val="FF26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200"/>
              </a:spcBef>
              <a:defRPr sz="1800"/>
            </a:pPr>
            <a:r>
              <a:rPr sz="2000"/>
              <a:t>This statement is an assignment just like those we saw previously</a:t>
            </a:r>
            <a:endParaRPr sz="2000"/>
          </a:p>
          <a:p>
            <a:pPr lvl="1" marL="685800">
              <a:defRPr sz="1800"/>
            </a:pPr>
            <a:r>
              <a:rPr sz="1600"/>
              <a:t>Python allocates space in its “object store”</a:t>
            </a:r>
            <a:endParaRPr sz="1600"/>
          </a:p>
          <a:p>
            <a:pPr lvl="1" marL="685800">
              <a:defRPr sz="1800"/>
            </a:pPr>
            <a:r>
              <a:rPr sz="1600"/>
              <a:t>creates an object to represent the list, associates the name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1600"/>
              <a:t> with the new object</a:t>
            </a:r>
          </a:p>
        </p:txBody>
      </p:sp>
      <p:pic>
        <p:nvPicPr>
          <p:cNvPr id="79" name="list-objec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8463" y="4488408"/>
            <a:ext cx="4263074" cy="2614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Operations on Lists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If we ask Python what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000"/>
              <a:t> is, it shows us it’s a list: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[1, 2, 3, 4, 5]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len</a:t>
            </a:r>
            <a:r>
              <a:rPr sz="2000"/>
              <a:t> function tells us how many items are in list: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len(a)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5</a:t>
            </a:r>
          </a:p>
        </p:txBody>
      </p:sp>
      <p:pic>
        <p:nvPicPr>
          <p:cNvPr id="83" name="list-objec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8463" y="4488408"/>
            <a:ext cx="4263074" cy="261489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6555953" y="3749674"/>
            <a:ext cx="342349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stands for “length”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Lists of Strings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Any kind of object can be stored in a list</a:t>
            </a:r>
            <a:endParaRPr sz="2000"/>
          </a:p>
          <a:p>
            <a:pPr lvl="0">
              <a:defRPr sz="1800"/>
            </a:pPr>
            <a:r>
              <a:rPr sz="2000"/>
              <a:t>This statement defines a list with 2 strings: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breakfast = ['spam', ‘eggs']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3000"/>
              </a:spcBef>
              <a:defRPr sz="1800"/>
            </a:pPr>
            <a:r>
              <a:rPr sz="2000"/>
              <a:t>Note what happens when we ask Python how many objects are in this list: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len(breakfast)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2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>
              <a:spcBef>
                <a:spcPts val="1700"/>
              </a:spcBef>
              <a:defRPr sz="1800"/>
            </a:pPr>
            <a:r>
              <a:rPr sz="1600"/>
              <a:t>Python did not count the individual letters</a:t>
            </a:r>
            <a:endParaRPr sz="1600"/>
          </a:p>
          <a:p>
            <a:pPr lvl="1">
              <a:defRPr sz="1800"/>
            </a:pPr>
            <a:r>
              <a:rPr sz="1600"/>
              <a:t>the list contains 2 string objects, so the result of the call to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len</a:t>
            </a:r>
            <a:r>
              <a:rPr sz="1600"/>
              <a:t> is 2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Empty Lists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We can also make a list with no objects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e = []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3000"/>
              </a:spcBef>
              <a:defRPr sz="1800"/>
            </a:pPr>
            <a:r>
              <a:rPr sz="2000"/>
              <a:t>The value on the right side of that expression is a valid list</a:t>
            </a:r>
            <a:endParaRPr sz="2000"/>
          </a:p>
          <a:p>
            <a:pPr lvl="1">
              <a:defRPr sz="1800"/>
            </a:pPr>
            <a:r>
              <a:rPr sz="1600"/>
              <a:t>a list is still a list, even if it contains no objects</a:t>
            </a:r>
            <a:endParaRPr sz="1600"/>
          </a:p>
          <a:p>
            <a:pPr lvl="1">
              <a:defRPr sz="1800"/>
            </a:pPr>
            <a:r>
              <a:rPr sz="1600"/>
              <a:t>a notebook is still a notebook, even if it contains no pages</a:t>
            </a:r>
            <a:endParaRPr sz="1600"/>
          </a:p>
          <a:p>
            <a:pPr lvl="0">
              <a:spcBef>
                <a:spcPts val="3000"/>
              </a:spcBef>
              <a:defRPr sz="1800"/>
            </a:pPr>
            <a:r>
              <a:rPr sz="2000"/>
              <a:t>As expected, the length of this list is 0: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e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len(e)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0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Iteration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After building a container we often want to do something with each item</a:t>
            </a:r>
            <a:endParaRPr sz="2000"/>
          </a:p>
          <a:p>
            <a:pPr lvl="0">
              <a:defRPr sz="1800"/>
            </a:pPr>
            <a:r>
              <a:rPr sz="2000"/>
              <a:t>The idea is to “step through” the container to “visit” each object</a:t>
            </a:r>
            <a:endParaRPr sz="2000"/>
          </a:p>
          <a:p>
            <a:pPr lvl="0">
              <a:defRPr sz="1800"/>
            </a:pPr>
            <a:r>
              <a:rPr sz="2000"/>
              <a:t>This type of operation is called </a:t>
            </a:r>
            <a:r>
              <a:rPr b="1" i="1" sz="2000"/>
              <a:t>iteration</a:t>
            </a:r>
            <a:endParaRPr sz="2000"/>
          </a:p>
          <a:p>
            <a:pPr lvl="1">
              <a:defRPr sz="1800"/>
            </a:pPr>
            <a:r>
              <a:rPr sz="1600"/>
              <a:t>from the Latin word </a:t>
            </a:r>
            <a:r>
              <a:rPr i="1" sz="1600"/>
              <a:t>iter</a:t>
            </a:r>
            <a:r>
              <a:rPr sz="1600"/>
              <a:t>, for “path” or “road”</a:t>
            </a:r>
          </a:p>
        </p:txBody>
      </p:sp>
      <p:pic>
        <p:nvPicPr>
          <p:cNvPr id="9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4368800"/>
            <a:ext cx="41529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976072" y="4917744"/>
            <a:ext cx="3060701" cy="78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To find the largest item in an (unsorted) list an algorithm needs to visit each item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3600">
                <a:solidFill>
                  <a:srgbClr val="007D64"/>
                </a:solidFill>
              </a:rPr>
              <a:t> Statements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simplest way to “visit” every item in a list is to use a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2000"/>
              <a:t> statement </a:t>
            </a:r>
            <a:endParaRPr sz="2000"/>
          </a:p>
          <a:p>
            <a:pPr lvl="0">
              <a:defRPr sz="1800"/>
            </a:pPr>
            <a:r>
              <a:rPr sz="2000"/>
              <a:t>This example prints every item in the list a</a:t>
            </a:r>
            <a:endParaRPr sz="2000"/>
          </a:p>
          <a:p>
            <a:pPr lvl="1" marL="0" indent="635000">
              <a:spcBef>
                <a:spcPts val="3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for x in a: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print(x)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4500"/>
              </a:spcBef>
              <a:defRPr sz="1800"/>
            </a:pPr>
            <a:r>
              <a:rPr sz="2000"/>
              <a:t>Python assigns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sz="2000"/>
              <a:t> to be the first item in the list and then executes the indented statement(s)</a:t>
            </a:r>
            <a:endParaRPr sz="2000"/>
          </a:p>
          <a:p>
            <a:pPr lvl="0">
              <a:defRPr sz="1800"/>
            </a:pPr>
            <a:r>
              <a:rPr sz="2000"/>
              <a:t>Then it gets the next item, assigns it to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sz="2000"/>
              <a:t>, and executes the indented statement(s) again</a:t>
            </a:r>
            <a:endParaRPr sz="2000"/>
          </a:p>
          <a:p>
            <a:pPr lvl="0">
              <a:defRPr sz="1800"/>
            </a:pPr>
            <a:r>
              <a:rPr sz="2000"/>
              <a:t>It repeats until all the items in list have been processed</a:t>
            </a:r>
          </a:p>
        </p:txBody>
      </p:sp>
      <p:sp>
        <p:nvSpPr>
          <p:cNvPr id="99" name="Shape 99"/>
          <p:cNvSpPr/>
          <p:nvPr/>
        </p:nvSpPr>
        <p:spPr>
          <a:xfrm>
            <a:off x="4265372" y="2965119"/>
            <a:ext cx="2518768" cy="1023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all the statements in the “body” of the loop must be indented the same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Example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function shown at right</a:t>
            </a:r>
            <a:br>
              <a:rPr sz="2000"/>
            </a:br>
            <a:r>
              <a:rPr sz="2000"/>
              <a:t>will compute the total of all</a:t>
            </a:r>
            <a:br>
              <a:rPr sz="2000"/>
            </a:br>
            <a:r>
              <a:rPr sz="2000"/>
              <a:t>the numbers in a list</a:t>
            </a:r>
            <a:endParaRPr sz="2000"/>
          </a:p>
          <a:p>
            <a:pPr lvl="0">
              <a:defRPr sz="1800"/>
            </a:pPr>
            <a:r>
              <a:rPr sz="2000"/>
              <a:t>It initializes a variable named</a:t>
            </a:r>
            <a:br>
              <a:rPr sz="2000"/>
            </a:br>
            <a:r>
              <a:rPr sz="2000">
                <a:latin typeface="Courier"/>
                <a:ea typeface="Courier"/>
                <a:cs typeface="Courier"/>
                <a:sym typeface="Courier"/>
              </a:rPr>
              <a:t>sum</a:t>
            </a:r>
            <a:r>
              <a:rPr sz="2000"/>
              <a:t> to be 0</a:t>
            </a:r>
            <a:endParaRPr sz="2000"/>
          </a:p>
          <a:p>
            <a:pPr lvl="0">
              <a:defRPr sz="1800"/>
            </a:pPr>
            <a:r>
              <a:rPr sz="2000"/>
              <a:t>The loop adds each number</a:t>
            </a:r>
            <a:br>
              <a:rPr sz="2000"/>
            </a:br>
            <a:r>
              <a:rPr sz="2000"/>
              <a:t>in a to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sum</a:t>
            </a:r>
            <a:endParaRPr sz="2000"/>
          </a:p>
          <a:p>
            <a:pPr lvl="0">
              <a:defRPr sz="1800"/>
            </a:pPr>
            <a:r>
              <a:rPr sz="2000"/>
              <a:t>After all items have been</a:t>
            </a:r>
            <a:br>
              <a:rPr sz="2000"/>
            </a:br>
            <a:r>
              <a:rPr sz="2000"/>
              <a:t>added the loop terminates</a:t>
            </a:r>
            <a:br>
              <a:rPr sz="2000"/>
            </a:br>
            <a:r>
              <a:rPr sz="2000"/>
              <a:t>and the statement on line</a:t>
            </a:r>
            <a:br>
              <a:rPr sz="2000"/>
            </a:br>
            <a:r>
              <a:rPr sz="2000"/>
              <a:t>5 returns the final sum</a:t>
            </a:r>
            <a:br>
              <a:rPr sz="2000"/>
            </a:br>
          </a:p>
        </p:txBody>
      </p:sp>
      <p:sp>
        <p:nvSpPr>
          <p:cNvPr id="103" name="Shape 103"/>
          <p:cNvSpPr/>
          <p:nvPr/>
        </p:nvSpPr>
        <p:spPr>
          <a:xfrm>
            <a:off x="5997153" y="4374819"/>
            <a:ext cx="3423494" cy="1023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statement</a:t>
            </a:r>
            <a:endParaRPr i="1" sz="1600">
              <a:solidFill>
                <a:srgbClr val="007D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spcBef>
                <a:spcPts val="900"/>
              </a:spcBef>
              <a:defRPr sz="1800"/>
            </a:pP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   sum += x</a:t>
            </a:r>
            <a:endParaRPr sz="1600">
              <a:solidFill>
                <a:srgbClr val="007D6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spcBef>
                <a:spcPts val="900"/>
              </a:spcBef>
              <a:defRPr sz="1800"/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means “add x to the value of sum”</a:t>
            </a:r>
          </a:p>
        </p:txBody>
      </p:sp>
      <p:pic>
        <p:nvPicPr>
          <p:cNvPr id="10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6950" y="1882609"/>
            <a:ext cx="4660900" cy="208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List Indexes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We often want to find an item in the middle of a list</a:t>
            </a:r>
            <a:endParaRPr sz="2000"/>
          </a:p>
          <a:p>
            <a:pPr lvl="0">
              <a:defRPr sz="1800"/>
            </a:pPr>
            <a:r>
              <a:rPr sz="2000"/>
              <a:t>If a list has </a:t>
            </a:r>
            <a:r>
              <a:rPr i="1" sz="210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sz="2000"/>
              <a:t> items, the locations in the list are numbered from 0 to </a:t>
            </a:r>
            <a:r>
              <a:rPr i="1" sz="210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sz="2000"/>
              <a:t>-1 </a:t>
            </a:r>
            <a:endParaRPr sz="2000"/>
          </a:p>
          <a:p>
            <a:pPr lvl="0">
              <a:defRPr sz="1800"/>
            </a:pPr>
            <a:r>
              <a:rPr sz="2000"/>
              <a:t>The notation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a[i]</a:t>
            </a:r>
            <a:r>
              <a:rPr sz="2000"/>
              <a:t> stands for  “the item at location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i</a:t>
            </a:r>
            <a:r>
              <a:rPr sz="2000"/>
              <a:t> in list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000"/>
              <a:t>”</a:t>
            </a:r>
            <a:endParaRPr sz="2000"/>
          </a:p>
          <a:p>
            <a:pPr lvl="0">
              <a:defRPr sz="1800"/>
            </a:pPr>
            <a:r>
              <a:rPr sz="2000"/>
              <a:t>Example: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 = ['a', 'e', 'i', 'o', 'u']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a[0]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'a'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a[2]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'i'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a[4]</a:t>
            </a:r>
            <a:b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'u'</a:t>
            </a:r>
          </a:p>
        </p:txBody>
      </p:sp>
      <p:pic>
        <p:nvPicPr>
          <p:cNvPr id="10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4921250"/>
            <a:ext cx="3115734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990600" y="1334492"/>
            <a:ext cx="817880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22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200">
                <a:solidFill>
                  <a:srgbClr val="007D64"/>
                </a:solidFill>
              </a:rPr>
              <a:t>An algorithm for finding prime numbers</a:t>
            </a: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990600" y="203200"/>
            <a:ext cx="8750300" cy="11176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The Sieve of Eratosthenes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787598" y="2387600"/>
            <a:ext cx="8394502" cy="4470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Sieve Algorithm</a:t>
            </a:r>
            <a:endParaRPr sz="2000"/>
          </a:p>
          <a:p>
            <a:pPr lvl="0">
              <a:defRPr sz="1800"/>
            </a:pPr>
            <a:r>
              <a:rPr sz="2000"/>
              <a:t>Lists</a:t>
            </a:r>
            <a:endParaRPr sz="2000"/>
          </a:p>
          <a:p>
            <a:pPr lvl="0">
              <a:defRPr sz="1800"/>
            </a:pPr>
            <a:r>
              <a:rPr sz="2000"/>
              <a:t>Iterating Over Lists: 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2000"/>
              <a:t> Statements</a:t>
            </a:r>
            <a:endParaRPr sz="2000"/>
          </a:p>
          <a:p>
            <a:pPr lvl="0">
              <a:defRPr sz="1800"/>
            </a:pPr>
            <a:r>
              <a:rPr sz="2000"/>
              <a:t>List Indexes</a:t>
            </a:r>
            <a:endParaRPr sz="2000"/>
          </a:p>
          <a:p>
            <a:pPr lvl="0">
              <a:defRPr sz="1800"/>
            </a:pPr>
            <a:r>
              <a:rPr sz="2000"/>
              <a:t>The Animated Sieve</a:t>
            </a:r>
            <a:endParaRPr sz="2000"/>
          </a:p>
          <a:p>
            <a:pPr lvl="0">
              <a:defRPr sz="1800"/>
            </a:pPr>
            <a:r>
              <a:rPr sz="2000"/>
              <a:t>A Helper Function</a:t>
            </a:r>
            <a:endParaRPr sz="2000"/>
          </a:p>
          <a:p>
            <a:pPr lvl="0">
              <a:defRPr sz="1800"/>
            </a:pPr>
            <a:r>
              <a:rPr sz="2000"/>
              <a:t>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sz="2000"/>
              <a:t> Function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List Indexes (cont’d)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If we try to access an item past the end of the list it is an error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a[6]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IndexError: list index out of range</a:t>
            </a:r>
          </a:p>
        </p:txBody>
      </p:sp>
      <p:pic>
        <p:nvPicPr>
          <p:cNvPr id="11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4921250"/>
            <a:ext cx="3115734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Iteration Using List Indexes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 common programming “idiom” uses a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2000"/>
              <a:t> loop based on a list index</a:t>
            </a:r>
            <a:endParaRPr sz="2000"/>
          </a:p>
          <a:p>
            <a:pPr lvl="1" marL="0" indent="889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for i in range(n):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889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...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>
              <a:spcBef>
                <a:spcPts val="2200"/>
              </a:spcBef>
              <a:defRPr sz="1800"/>
            </a:pPr>
            <a:r>
              <a:rPr sz="1600"/>
              <a:t>Python executes the body of the loop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sz="1600"/>
              <a:t> times</a:t>
            </a:r>
            <a:endParaRPr sz="1600"/>
          </a:p>
          <a:p>
            <a:pPr lvl="1"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i</a:t>
            </a:r>
            <a:r>
              <a:rPr sz="1600"/>
              <a:t> is set to every value between 0 and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sz="1600"/>
              <a:t>-1</a:t>
            </a:r>
            <a:endParaRPr sz="1600"/>
          </a:p>
          <a:p>
            <a:pPr lvl="0">
              <a:spcBef>
                <a:spcPts val="3300"/>
              </a:spcBef>
              <a:defRPr sz="1800"/>
            </a:pPr>
            <a:r>
              <a:rPr sz="2000"/>
              <a:t>Example: 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partial_total</a:t>
            </a:r>
            <a:br>
              <a:rPr sz="2000"/>
            </a:br>
            <a:r>
              <a:rPr sz="2000"/>
              <a:t>function computes the</a:t>
            </a:r>
            <a:br>
              <a:rPr sz="2000"/>
            </a:br>
            <a:r>
              <a:rPr sz="2000"/>
              <a:t>sum of the first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sz="2000"/>
              <a:t> values</a:t>
            </a:r>
            <a:br>
              <a:rPr sz="2000"/>
            </a:br>
            <a:r>
              <a:rPr sz="2000"/>
              <a:t>in a list</a:t>
            </a:r>
          </a:p>
        </p:txBody>
      </p:sp>
      <p:pic>
        <p:nvPicPr>
          <p:cNvPr id="11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2800" y="4064000"/>
            <a:ext cx="55118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We now have all the pieces we need to make a list of prime numbers</a:t>
            </a:r>
            <a:endParaRPr sz="2000"/>
          </a:p>
          <a:p>
            <a:pPr lvl="1">
              <a:defRPr sz="1800"/>
            </a:pPr>
            <a:r>
              <a:rPr sz="1600"/>
              <a:t>use a Python list object to represent the “worksheet”</a:t>
            </a:r>
            <a:endParaRPr sz="1600"/>
          </a:p>
          <a:p>
            <a:pPr lvl="1">
              <a:defRPr sz="1800"/>
            </a:pPr>
            <a:r>
              <a:rPr sz="1600"/>
              <a:t>it will initially have all the integers between 2 and </a:t>
            </a:r>
            <a:r>
              <a:rPr sz="1700"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sz="1600"/>
              <a:t> (the upper limit)</a:t>
            </a:r>
            <a:endParaRPr sz="1600"/>
          </a:p>
          <a:p>
            <a:pPr lvl="1">
              <a:defRPr sz="1800"/>
            </a:pPr>
            <a:r>
              <a:rPr sz="1600"/>
              <a:t>use for loops to “walk through” the list to mark composite numbers</a:t>
            </a:r>
          </a:p>
        </p:txBody>
      </p:sp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Outline</a:t>
            </a:r>
          </a:p>
        </p:txBody>
      </p:sp>
      <p:pic>
        <p:nvPicPr>
          <p:cNvPr id="120" name="tap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8296" y="3849241"/>
            <a:ext cx="6483408" cy="2870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Making Lists of Numbers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range</a:t>
            </a:r>
            <a:r>
              <a:rPr sz="2000"/>
              <a:t> function (which we used earlier in a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2000"/>
              <a:t> statement) can also be used to make lists of numbers</a:t>
            </a:r>
            <a:endParaRPr sz="2000"/>
          </a:p>
          <a:p>
            <a:pPr lvl="0">
              <a:defRPr sz="1800"/>
            </a:pPr>
            <a:r>
              <a:rPr sz="2000"/>
              <a:t>This example makes a list of the numbers from 0 to 9: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list(range(10))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[0, 1, 2, 3, 4, 5, 6, 7, 8, 9]</a:t>
            </a:r>
          </a:p>
        </p:txBody>
      </p:sp>
      <p:sp>
        <p:nvSpPr>
          <p:cNvPr id="124" name="Shape 124"/>
          <p:cNvSpPr/>
          <p:nvPr/>
        </p:nvSpPr>
        <p:spPr>
          <a:xfrm>
            <a:off x="6005272" y="3324555"/>
            <a:ext cx="3661272" cy="589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Recall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list(n)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means “the sequence of integers up to but not including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sp>
        <p:nvSpPr>
          <p:cNvPr id="125" name="Shape 125"/>
          <p:cNvSpPr/>
          <p:nvPr/>
        </p:nvSpPr>
        <p:spPr>
          <a:xfrm>
            <a:off x="2315616" y="4472942"/>
            <a:ext cx="5528768" cy="164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that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list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name 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a class </a:t>
            </a:r>
            <a:endParaRPr i="1">
              <a:solidFill>
                <a:srgbClr val="007D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general if we use a class name as a function Python will create an object of that class</a:t>
            </a:r>
            <a:endParaRPr i="1">
              <a:solidFill>
                <a:srgbClr val="007D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functions are call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 </a:t>
            </a:r>
            <a:r>
              <a:rPr b="1"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constructors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Initializing the Worksheet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Our worksheet should have the numbers from 2 up to the limit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</a:t>
            </a:r>
            <a:endParaRPr sz="2000"/>
          </a:p>
          <a:p>
            <a:pPr lvl="0">
              <a:defRPr sz="1800"/>
            </a:pPr>
            <a:r>
              <a:rPr sz="2000"/>
              <a:t>If we pass two values to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range</a:t>
            </a:r>
            <a:r>
              <a:rPr sz="2000"/>
              <a:t> it uses one as the lower limit, the other as the upper limit</a:t>
            </a:r>
            <a:endParaRPr sz="2000"/>
          </a:p>
          <a:p>
            <a:pPr lvl="0">
              <a:spcBef>
                <a:spcPts val="2600"/>
              </a:spcBef>
              <a:defRPr sz="1800"/>
            </a:pPr>
            <a:r>
              <a:rPr sz="2000"/>
              <a:t>Example: make a list of numbers between 2 and 99: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list(range(2,100))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[2, 3, 4, 5, ..., 98, 99]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Placeholders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steps of the algorithm are easier to explain if we add two “placeholder” values at the front of the list</a:t>
            </a:r>
            <a:endParaRPr sz="2000"/>
          </a:p>
          <a:p>
            <a:pPr lvl="0">
              <a:defRPr sz="1800"/>
            </a:pPr>
            <a:r>
              <a:rPr sz="2000"/>
              <a:t>Python has a special value called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None</a:t>
            </a:r>
            <a:r>
              <a:rPr sz="2000"/>
              <a:t> that stands for “no object”</a:t>
            </a:r>
            <a:endParaRPr sz="2000"/>
          </a:p>
          <a:p>
            <a:pPr lvl="0">
              <a:defRPr sz="1800"/>
            </a:pPr>
            <a:r>
              <a:rPr sz="2000"/>
              <a:t>Since the expression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000"/>
              <a:t>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+</a:t>
            </a:r>
            <a:r>
              <a:rPr sz="2000"/>
              <a:t>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b</a:t>
            </a:r>
            <a:r>
              <a:rPr sz="2000"/>
              <a:t> means “concatenate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000"/>
              <a:t> and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b</a:t>
            </a:r>
            <a:r>
              <a:rPr sz="2000"/>
              <a:t>” when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2000"/>
              <a:t> and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b</a:t>
            </a:r>
            <a:r>
              <a:rPr sz="2000"/>
              <a:t> are lists, this statement creates the initial worksheet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worksheet = [None,None] + list(range(2,100))</a:t>
            </a:r>
          </a:p>
        </p:txBody>
      </p:sp>
      <p:sp>
        <p:nvSpPr>
          <p:cNvPr id="132" name="Shape 132"/>
          <p:cNvSpPr/>
          <p:nvPr/>
        </p:nvSpPr>
        <p:spPr>
          <a:xfrm>
            <a:off x="2620416" y="4736517"/>
            <a:ext cx="5528768" cy="661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the two placeholders at the front, we now know any number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i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will be at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worksheet[i]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PythonLabs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PythonLabs is a set of Python modules developed for </a:t>
            </a:r>
            <a:r>
              <a:rPr i="1" sz="2000"/>
              <a:t>Explorations in Computing</a:t>
            </a:r>
            <a:endParaRPr sz="2000"/>
          </a:p>
          <a:p>
            <a:pPr lvl="0">
              <a:defRPr sz="1800"/>
            </a:pPr>
            <a:r>
              <a:rPr sz="2000"/>
              <a:t>The module for this chapter is named </a:t>
            </a:r>
            <a:r>
              <a:rPr b="1" sz="2000"/>
              <a:t>SieveLab</a:t>
            </a:r>
            <a:endParaRPr sz="2000"/>
          </a:p>
          <a:p>
            <a:pPr lvl="0">
              <a:defRPr sz="1800"/>
            </a:pPr>
            <a:r>
              <a:rPr sz="2000"/>
              <a:t>To use the module in an interactive session: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&gt;&gt;&gt; from PythonLabs.SieveLab import *</a:t>
            </a:r>
            <a:endParaRPr>
              <a:solidFill>
                <a:srgbClr val="007D64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700"/>
              </a:spcBef>
              <a:defRPr sz="1800"/>
            </a:pPr>
            <a:r>
              <a:rPr sz="2000"/>
              <a:t>SieveLab has</a:t>
            </a:r>
            <a:endParaRPr sz="2000"/>
          </a:p>
          <a:p>
            <a:pPr lvl="1">
              <a:defRPr sz="1800"/>
            </a:pPr>
            <a:r>
              <a:rPr sz="1600"/>
              <a:t>a complete implementation of the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sz="1600"/>
              <a:t> function</a:t>
            </a:r>
            <a:endParaRPr sz="1600"/>
          </a:p>
          <a:p>
            <a:pPr lvl="1">
              <a:defRPr sz="1800"/>
            </a:pPr>
            <a:r>
              <a:rPr sz="1600"/>
              <a:t>functions that use algorithm animation to generate graphical displays to show how the algorithm works</a:t>
            </a:r>
            <a:endParaRPr sz="16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sieve(50)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[2, 3, 5, 7, 11, 13, 17, 19, 23, 29, 31, 37, 41, 43, 47]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Visualization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To draw a worksheet in a graphics window pass it to a function named </a:t>
            </a:r>
            <a:br>
              <a:rPr sz="2000"/>
            </a:br>
            <a:r>
              <a:rPr sz="2000">
                <a:latin typeface="Courier"/>
                <a:ea typeface="Courier"/>
                <a:cs typeface="Courier"/>
                <a:sym typeface="Courier"/>
              </a:rPr>
              <a:t>view_sieve</a:t>
            </a:r>
            <a:r>
              <a:rPr sz="2000"/>
              <a:t>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&gt;&gt;&gt; view_sieve(worksheet)</a:t>
            </a:r>
          </a:p>
        </p:txBody>
      </p:sp>
      <p:pic>
        <p:nvPicPr>
          <p:cNvPr id="1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5649" y="3790950"/>
            <a:ext cx="3810001" cy="314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985416" y="5902465"/>
            <a:ext cx="3196234" cy="66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window is called the </a:t>
            </a:r>
            <a:r>
              <a:rPr b="1"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PythonLabs Canvas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Visualization (cont’d)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Call a function named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mark_multiples</a:t>
            </a:r>
            <a:r>
              <a:rPr sz="2000"/>
              <a:t> to see how the algorithm removes multiples of a specified value</a:t>
            </a:r>
            <a:endParaRPr sz="2000"/>
          </a:p>
          <a:p>
            <a:pPr lvl="1">
              <a:defRPr sz="1800"/>
            </a:pPr>
            <a:r>
              <a:rPr sz="1600"/>
              <a:t>the two arguments are a number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k</a:t>
            </a:r>
            <a:r>
              <a:rPr sz="1600"/>
              <a:t> and the worksheet</a:t>
            </a:r>
            <a:endParaRPr sz="1600"/>
          </a:p>
          <a:p>
            <a:pPr lvl="1">
              <a:defRPr sz="1800"/>
            </a:pPr>
            <a:r>
              <a:rPr sz="1600"/>
              <a:t>the screen will be updated to show that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k</a:t>
            </a:r>
            <a:r>
              <a:rPr sz="1600"/>
              <a:t> is prime (indicated by a blue square)</a:t>
            </a:r>
            <a:endParaRPr sz="1600"/>
          </a:p>
          <a:p>
            <a:pPr lvl="1">
              <a:defRPr sz="1800"/>
            </a:pPr>
            <a:r>
              <a:rPr sz="1600"/>
              <a:t>gray boxes will be drawn over all the multiples of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k</a:t>
            </a:r>
          </a:p>
        </p:txBody>
      </p:sp>
      <p:pic>
        <p:nvPicPr>
          <p:cNvPr id="14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3784600"/>
            <a:ext cx="3810000" cy="314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702716" y="4222750"/>
            <a:ext cx="465599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1700"/>
              </a:spcBef>
              <a:defRPr sz="18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7D64"/>
                </a:solidFill>
              </a:rPr>
              <a:t>&gt;&gt;&gt; mark_multiples(2, worksheet)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Visualization (cont’d)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Call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erase_multiples</a:t>
            </a:r>
            <a:r>
              <a:rPr sz="2000"/>
              <a:t> to erase the marked numbers</a:t>
            </a:r>
            <a:endParaRPr sz="2000"/>
          </a:p>
          <a:p>
            <a:pPr lvl="0">
              <a:defRPr sz="1800"/>
            </a:pPr>
            <a:r>
              <a:rPr sz="2000"/>
              <a:t>After erasing multiples of 2, the lowest unmarked number is 3, so on the next round remove multiples of 3</a:t>
            </a:r>
          </a:p>
        </p:txBody>
      </p:sp>
      <p:pic>
        <p:nvPicPr>
          <p:cNvPr id="1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3784600"/>
            <a:ext cx="3810000" cy="314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02716" y="4222750"/>
            <a:ext cx="465599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1700"/>
              </a:spcBef>
              <a:defRPr sz="18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7D64"/>
                </a:solidFill>
              </a:rPr>
              <a:t>&gt;&gt;&gt; erase_multiples(2, worksheet)</a:t>
            </a:r>
          </a:p>
        </p:txBody>
      </p:sp>
      <p:sp>
        <p:nvSpPr>
          <p:cNvPr id="151" name="Shape 151"/>
          <p:cNvSpPr/>
          <p:nvPr/>
        </p:nvSpPr>
        <p:spPr>
          <a:xfrm>
            <a:off x="702716" y="4578350"/>
            <a:ext cx="465599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1700"/>
              </a:spcBef>
              <a:defRPr sz="18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7D64"/>
                </a:solidFill>
              </a:rPr>
              <a:t>&gt;&gt;&gt; mark_multiples(3, worksheet)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Prime numbers have a long and interesting history</a:t>
            </a:r>
            <a:endParaRPr sz="2000"/>
          </a:p>
          <a:p>
            <a:pPr lvl="1">
              <a:defRPr sz="1800"/>
            </a:pPr>
            <a:r>
              <a:rPr sz="1600"/>
              <a:t>a number is </a:t>
            </a:r>
            <a:r>
              <a:rPr b="1" i="1" sz="1600"/>
              <a:t>prime</a:t>
            </a:r>
            <a:r>
              <a:rPr sz="1600"/>
              <a:t> if it cannot be written as the product of two smaller numbers</a:t>
            </a:r>
            <a:endParaRPr sz="1600"/>
          </a:p>
          <a:p>
            <a:pPr lvl="1">
              <a:defRPr sz="1800"/>
            </a:pPr>
            <a:r>
              <a:rPr sz="1600"/>
              <a:t>non-prime numbers are called </a:t>
            </a:r>
            <a:r>
              <a:rPr b="1" i="1" sz="1600"/>
              <a:t>composite</a:t>
            </a:r>
            <a:r>
              <a:rPr sz="1600"/>
              <a:t> numbers</a:t>
            </a:r>
            <a:endParaRPr sz="1600"/>
          </a:p>
          <a:p>
            <a:pPr lvl="1">
              <a:defRPr sz="1800"/>
            </a:pPr>
            <a:r>
              <a:rPr sz="1600"/>
              <a:t>these are primes:  5, 11, 73, 9967, ...</a:t>
            </a:r>
            <a:endParaRPr sz="1600"/>
          </a:p>
          <a:p>
            <a:pPr lvl="1">
              <a:defRPr sz="1800"/>
            </a:pPr>
            <a:r>
              <a:rPr sz="1600"/>
              <a:t>these are composite:  10 (2 × 5), 99 (3 × 3 × 11), ...</a:t>
            </a:r>
            <a:endParaRPr sz="1600"/>
          </a:p>
          <a:p>
            <a:pPr lvl="0">
              <a:spcBef>
                <a:spcPts val="1600"/>
              </a:spcBef>
              <a:defRPr sz="1800"/>
            </a:pPr>
            <a:r>
              <a:rPr sz="2000"/>
              <a:t>Ancient Greek, Persian, and Chinese philosophers all studied properties of prime numbers</a:t>
            </a:r>
            <a:endParaRPr sz="2000"/>
          </a:p>
          <a:p>
            <a:pPr lvl="1">
              <a:defRPr sz="1800"/>
            </a:pPr>
            <a:r>
              <a:rPr sz="1600"/>
              <a:t>the </a:t>
            </a:r>
            <a:r>
              <a:rPr b="1" sz="1600"/>
              <a:t>Sieve of Eratosthenes</a:t>
            </a:r>
            <a:r>
              <a:rPr sz="1600"/>
              <a:t>, the algorithm </a:t>
            </a:r>
            <a:br>
              <a:rPr sz="1600"/>
            </a:br>
            <a:r>
              <a:rPr sz="1600"/>
              <a:t>we’re looking at today, is one of the </a:t>
            </a:r>
            <a:br>
              <a:rPr sz="1600"/>
            </a:br>
            <a:r>
              <a:rPr sz="1600"/>
              <a:t>oldest known algorithms</a:t>
            </a:r>
            <a:endParaRPr sz="1600"/>
          </a:p>
          <a:p>
            <a:pPr lvl="1">
              <a:defRPr sz="1800"/>
            </a:pPr>
            <a:r>
              <a:rPr sz="1600"/>
              <a:t>dates to at least 200 BC</a:t>
            </a:r>
          </a:p>
        </p:txBody>
      </p:sp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History</a:t>
            </a:r>
          </a:p>
        </p:txBody>
      </p:sp>
      <p:pic>
        <p:nvPicPr>
          <p:cNvPr id="30" name="File-Eratosthen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4533900"/>
            <a:ext cx="1905000" cy="265747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874472" y="6350000"/>
            <a:ext cx="32385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</a:t>
            </a:r>
            <a:r>
              <a:rPr i="1" sz="1600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1600">
                <a:solidFill>
                  <a:srgbClr val="011993"/>
                </a:solidFill>
                <a:latin typeface="Courier"/>
                <a:ea typeface="Courier"/>
                <a:cs typeface="Courier"/>
                <a:sym typeface="Courier"/>
                <a:hlinkClick r:id="rId3" invalidUrl="" action="" tgtFrame="" tooltip="" history="1" highlightClick="0" endSnd="0"/>
              </a:rPr>
              <a:t>http://primes.utm.edu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Visualization (contd)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Repeat the marking and erasing steps until only prime numbers are left</a:t>
            </a:r>
          </a:p>
        </p:txBody>
      </p:sp>
      <p:pic>
        <p:nvPicPr>
          <p:cNvPr id="15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3784600"/>
            <a:ext cx="3810000" cy="314218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337716" y="4777257"/>
            <a:ext cx="4055865" cy="115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this example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100</a:t>
            </a:r>
            <a:endParaRPr i="1">
              <a:solidFill>
                <a:srgbClr val="007D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we need to keep going and find multiples of 11?  Or are we done?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A Helper Function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first step toward implementing the Sieve algorithm is to write a function that solves a small part of the problem</a:t>
            </a:r>
            <a:endParaRPr sz="2000"/>
          </a:p>
          <a:p>
            <a:pPr lvl="0">
              <a:defRPr sz="1800"/>
            </a:pPr>
            <a:r>
              <a:rPr sz="2000"/>
              <a:t>A function named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will make a single pass through the worksheet</a:t>
            </a:r>
            <a:endParaRPr sz="2000"/>
          </a:p>
          <a:p>
            <a:pPr lvl="1">
              <a:defRPr sz="1800"/>
            </a:pPr>
            <a:r>
              <a:rPr sz="1600"/>
              <a:t>pass it a number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k</a:t>
            </a:r>
            <a:r>
              <a:rPr sz="1600"/>
              <a:t> and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1600"/>
              <a:t> will find and remove multiples of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k</a:t>
            </a:r>
            <a:endParaRPr sz="1600"/>
          </a:p>
          <a:p>
            <a:pPr lvl="0">
              <a:defRPr sz="1800"/>
            </a:pPr>
            <a:r>
              <a:rPr sz="2000"/>
              <a:t>For example,  to sift out multiples of 5 from the list called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worksheet</a:t>
            </a:r>
            <a:r>
              <a:rPr sz="2000"/>
              <a:t>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sift(5, worksheet)</a:t>
            </a:r>
          </a:p>
        </p:txBody>
      </p:sp>
      <p:sp>
        <p:nvSpPr>
          <p:cNvPr id="160" name="Shape 160"/>
          <p:cNvSpPr/>
          <p:nvPr/>
        </p:nvSpPr>
        <p:spPr>
          <a:xfrm>
            <a:off x="2188616" y="5788165"/>
            <a:ext cx="5528768" cy="66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Programmers call special-purpose functions like this </a:t>
            </a:r>
            <a:r>
              <a:rPr b="1"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helper functions</a:t>
            </a:r>
          </a:p>
        </p:txBody>
      </p:sp>
      <p:sp>
        <p:nvSpPr>
          <p:cNvPr id="161" name="Shape 161"/>
          <p:cNvSpPr/>
          <p:nvPr/>
        </p:nvSpPr>
        <p:spPr>
          <a:xfrm>
            <a:off x="2188616" y="4634917"/>
            <a:ext cx="5528768" cy="94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a very specific purpose, and it unlikely to be used except as part of an implementation of the Sieve of Eratosthenes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Stepping Through the Worksheet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On each call to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we want to find multiples of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k</a:t>
            </a:r>
            <a:endParaRPr sz="2000"/>
          </a:p>
          <a:p>
            <a:pPr lvl="0">
              <a:defRPr sz="1800"/>
            </a:pPr>
            <a:r>
              <a:rPr sz="2000"/>
              <a:t>The first one is 2 ×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k</a:t>
            </a:r>
            <a:endParaRPr sz="2000"/>
          </a:p>
          <a:p>
            <a:pPr lvl="0">
              <a:defRPr sz="1800"/>
            </a:pPr>
            <a:r>
              <a:rPr sz="2000"/>
              <a:t>Notice that the remaining multiples (3 ×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k</a:t>
            </a:r>
            <a:r>
              <a:rPr sz="2000"/>
              <a:t>, 4 ×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k</a:t>
            </a:r>
            <a:r>
              <a:rPr sz="2000"/>
              <a:t>, etc) are all </a:t>
            </a:r>
            <a:r>
              <a:rPr i="1" sz="2000">
                <a:latin typeface="Times"/>
                <a:ea typeface="Times"/>
                <a:cs typeface="Times"/>
                <a:sym typeface="Times"/>
              </a:rPr>
              <a:t>k</a:t>
            </a:r>
            <a:r>
              <a:rPr sz="2000"/>
              <a:t> steps apart</a:t>
            </a:r>
            <a:endParaRPr sz="2000"/>
          </a:p>
          <a:p>
            <a:pPr lvl="0">
              <a:spcBef>
                <a:spcPts val="14000"/>
              </a:spcBef>
              <a:defRPr sz="1800"/>
            </a:pPr>
            <a:r>
              <a:rPr sz="2000"/>
              <a:t>We can use a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2000"/>
              <a:t> loop with a range expression to walk through the list</a:t>
            </a:r>
            <a:endParaRPr sz="2000"/>
          </a:p>
          <a:p>
            <a:pPr lvl="0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 sz="2000">
                <a:latin typeface="Courier"/>
                <a:ea typeface="Courier"/>
                <a:cs typeface="Courier"/>
                <a:sym typeface="Courier"/>
              </a:rPr>
              <a:t>for i in range(2*k, len(a), k):</a:t>
            </a:r>
          </a:p>
        </p:txBody>
      </p:sp>
      <p:pic>
        <p:nvPicPr>
          <p:cNvPr id="16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8250" y="3359150"/>
            <a:ext cx="7429500" cy="90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2417216" y="6146799"/>
            <a:ext cx="5528768" cy="6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1700"/>
              </a:spcBef>
              <a:defRPr i="1" sz="18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</a:rPr>
              <a:t>Note this range expression has 3 arguments:  the starting point, the ending point, and the step size</a:t>
            </a:r>
          </a:p>
        </p:txBody>
      </p:sp>
      <p:sp>
        <p:nvSpPr>
          <p:cNvPr id="167" name="Shape 167"/>
          <p:cNvSpPr/>
          <p:nvPr/>
        </p:nvSpPr>
        <p:spPr>
          <a:xfrm flipV="1">
            <a:off x="5131090" y="5699125"/>
            <a:ext cx="326835" cy="326834"/>
          </a:xfrm>
          <a:prstGeom prst="line">
            <a:avLst/>
          </a:prstGeom>
          <a:ln w="25400">
            <a:solidFill>
              <a:srgbClr val="007D64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fast" advClick="1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Removing Multiples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If we want to remove a number from the worksheet we could use a Python function that deletes an item from the list</a:t>
            </a:r>
            <a:endParaRPr sz="2000"/>
          </a:p>
          <a:p>
            <a:pPr lvl="1">
              <a:defRPr sz="1800"/>
            </a:pPr>
            <a:r>
              <a:rPr sz="1600"/>
              <a:t>but this would shorten the list and make it harder to walk through on future iterations</a:t>
            </a:r>
            <a:endParaRPr sz="1600"/>
          </a:p>
          <a:p>
            <a:pPr lvl="0">
              <a:defRPr sz="1800"/>
            </a:pPr>
            <a:r>
              <a:rPr sz="2000"/>
              <a:t>Our solution:  replace the items with placeholders (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None</a:t>
            </a:r>
            <a:r>
              <a:rPr sz="2000"/>
              <a:t> objects)</a:t>
            </a:r>
            <a:endParaRPr sz="2000"/>
          </a:p>
          <a:p>
            <a:pPr lvl="0">
              <a:spcBef>
                <a:spcPts val="3300"/>
              </a:spcBef>
              <a:defRPr sz="1800"/>
            </a:pPr>
            <a:r>
              <a:rPr sz="2000"/>
              <a:t>The complete implementation of 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function is shown below</a:t>
            </a:r>
          </a:p>
        </p:txBody>
      </p:sp>
      <p:pic>
        <p:nvPicPr>
          <p:cNvPr id="17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4445000"/>
            <a:ext cx="54610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Testing </a:t>
            </a:r>
            <a:r>
              <a:rPr sz="3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sift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Use your test editor or IED to create a new </a:t>
            </a:r>
            <a:br>
              <a:rPr sz="2000"/>
            </a:br>
            <a:r>
              <a:rPr sz="2000"/>
              <a:t>file called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sieve.py</a:t>
            </a:r>
            <a:r>
              <a:rPr sz="2000"/>
              <a:t> </a:t>
            </a:r>
            <a:endParaRPr sz="2000"/>
          </a:p>
          <a:p>
            <a:pPr lvl="0">
              <a:defRPr sz="1800"/>
            </a:pPr>
            <a:r>
              <a:rPr sz="2000"/>
              <a:t>Enter the definition of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shown on the </a:t>
            </a:r>
            <a:br>
              <a:rPr sz="2000"/>
            </a:br>
            <a:r>
              <a:rPr sz="2000"/>
              <a:t>previous slide</a:t>
            </a:r>
            <a:endParaRPr sz="2000"/>
          </a:p>
          <a:p>
            <a:pPr lvl="1">
              <a:defRPr sz="1800"/>
            </a:pPr>
            <a:r>
              <a:rPr sz="1600"/>
              <a:t>you can also download the text from the EiC web site</a:t>
            </a:r>
            <a:endParaRPr sz="1600"/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Start an interactive session and import your function: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from sieve import *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Make a list to test 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function, and print the list to make sure it has the correct values: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worksheet = [None,None] + list(range(2,21))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worksheet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[None, None, 2, 3, 4, 5, 6, 7, 8, 9, 10, 11, 12, 13, 14, 15, 16, 17, 18, 19, 20]</a:t>
            </a:r>
          </a:p>
        </p:txBody>
      </p:sp>
      <p:sp>
        <p:nvSpPr>
          <p:cNvPr id="175" name="Shape 175"/>
          <p:cNvSpPr/>
          <p:nvPr/>
        </p:nvSpPr>
        <p:spPr>
          <a:xfrm>
            <a:off x="6366916" y="1850416"/>
            <a:ext cx="3315743" cy="122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file is named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sieve.py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because we’ll be adding the definition of the sieve function to this file later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Testing </a:t>
            </a:r>
            <a:r>
              <a:rPr sz="3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3600">
                <a:solidFill>
                  <a:srgbClr val="007D64"/>
                </a:solidFill>
              </a:rPr>
              <a:t> (cont’d)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Call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to remove multiples of 2 and print the worksheet: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sift(2, worksheet)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worksheet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[None, None, 2, 3, None, 5, None, 7, None, 9, None, 11, None, 13, None, 15, None, 17, None, 19, None]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Call it again to remove multiples of 3: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sift(3, worksheet)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worksheet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[None, None, 2, 3, None, 5, None, 7, None, None, None, 11, None, 13, None, None, None, 17, None, 19, None]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Is it doing what you expect?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The </a:t>
            </a:r>
            <a:r>
              <a:rPr sz="3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sz="3600">
                <a:solidFill>
                  <a:srgbClr val="007D64"/>
                </a:solidFill>
              </a:rPr>
              <a:t> Function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Now that we have a helper function to do </a:t>
            </a:r>
            <a:br>
              <a:rPr sz="2000"/>
            </a:br>
            <a:r>
              <a:rPr sz="2000"/>
              <a:t>the hard work writing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sz="2000"/>
              <a:t> is </a:t>
            </a:r>
            <a:br>
              <a:rPr sz="2000"/>
            </a:br>
            <a:r>
              <a:rPr sz="2000"/>
              <a:t>straightforward</a:t>
            </a:r>
            <a:endParaRPr sz="2000"/>
          </a:p>
          <a:p>
            <a:pPr lvl="0">
              <a:defRPr sz="1800"/>
            </a:pPr>
            <a:r>
              <a:rPr sz="2000"/>
              <a:t>We just have to write a loop that starts by </a:t>
            </a:r>
            <a:br>
              <a:rPr sz="2000"/>
            </a:br>
            <a:r>
              <a:rPr sz="2000"/>
              <a:t>sifting multiples of 2 and keep calling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</a:t>
            </a:r>
            <a:br>
              <a:rPr sz="2000"/>
            </a:br>
            <a:r>
              <a:rPr sz="2000"/>
              <a:t>until all composite numbers are removed</a:t>
            </a:r>
            <a:endParaRPr sz="2000"/>
          </a:p>
          <a:p>
            <a:pPr lvl="0">
              <a:defRPr sz="1800"/>
            </a:pPr>
            <a:r>
              <a:rPr sz="2000"/>
              <a:t>This loop can stop when the next number to pass to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2000"/>
              <a:t> is greater than the square root of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</a:t>
            </a:r>
            <a:endParaRPr sz="2000"/>
          </a:p>
          <a:p>
            <a:pPr lvl="0">
              <a:defRPr sz="1800"/>
            </a:pPr>
            <a:r>
              <a:rPr sz="2000"/>
              <a:t>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2000"/>
              <a:t> statement that controls the loop should set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k</a:t>
            </a:r>
            <a:r>
              <a:rPr sz="2000"/>
              <a:t> to every value from 2 up to the square root of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sz="2000"/>
              <a:t>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for k in range(2, </a:t>
            </a:r>
            <a:r>
              <a:rPr>
                <a:solidFill>
                  <a:srgbClr val="FF2600"/>
                </a:solidFill>
                <a:latin typeface="Courier"/>
                <a:ea typeface="Courier"/>
                <a:cs typeface="Courier"/>
                <a:sym typeface="Courier"/>
              </a:rPr>
              <a:t>sqrt(n)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):</a:t>
            </a:r>
          </a:p>
        </p:txBody>
      </p:sp>
      <p:sp>
        <p:nvSpPr>
          <p:cNvPr id="182" name="Shape 182"/>
          <p:cNvSpPr/>
          <p:nvPr/>
        </p:nvSpPr>
        <p:spPr>
          <a:xfrm>
            <a:off x="5985916" y="1958481"/>
            <a:ext cx="3761979" cy="123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a project has helpers a function like </a:t>
            </a:r>
            <a:r>
              <a:rPr i="1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(which is called to solve the complete problem) is known as a </a:t>
            </a:r>
            <a:r>
              <a:rPr b="1"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level function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183" name="Shape 183"/>
          <p:cNvSpPr/>
          <p:nvPr/>
        </p:nvSpPr>
        <p:spPr>
          <a:xfrm>
            <a:off x="3484016" y="5977916"/>
            <a:ext cx="3761979" cy="661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a problem here:  we cannot pass a floating point value to </a:t>
            </a:r>
            <a:r>
              <a:rPr i="1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range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Rounding Up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If we “round up” the square root we’ll have what we want:  an integer that is greater than the highest possible prime factor of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</a:t>
            </a:r>
            <a:endParaRPr sz="2000"/>
          </a:p>
          <a:p>
            <a:pPr lvl="0">
              <a:defRPr sz="1800"/>
            </a:pPr>
            <a:r>
              <a:rPr sz="2000"/>
              <a:t>A function named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ceil</a:t>
            </a:r>
            <a:r>
              <a:rPr sz="2000"/>
              <a:t> in Python’s math library does this operation</a:t>
            </a:r>
            <a:endParaRPr sz="2000"/>
          </a:p>
          <a:p>
            <a:pPr lvl="1">
              <a:defRPr sz="1800"/>
            </a:pPr>
            <a:r>
              <a:rPr sz="1600"/>
              <a:t>ceil is short for “ceiling”</a:t>
            </a:r>
            <a:endParaRPr sz="1600"/>
          </a:p>
          <a:p>
            <a:pPr lvl="0">
              <a:spcBef>
                <a:spcPts val="2700"/>
              </a:spcBef>
              <a:defRPr sz="1800"/>
            </a:pPr>
            <a:r>
              <a:rPr sz="2000"/>
              <a:t>At the top of the file we need to have a statement that imports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sqrt</a:t>
            </a:r>
            <a:r>
              <a:rPr sz="2000"/>
              <a:t> and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ceil</a:t>
            </a:r>
            <a:r>
              <a:rPr sz="2000"/>
              <a:t> from the math library:</a:t>
            </a:r>
            <a:endParaRPr sz="2000"/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from math import sqrt, ceil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Main Loop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One final detail:  before sifting out multiples of a number make sure we haven’t already removed it</a:t>
            </a:r>
            <a:endParaRPr sz="2000"/>
          </a:p>
          <a:p>
            <a:pPr lvl="1" marL="571500" indent="-254000">
              <a:buChar char="✦"/>
              <a:defRPr sz="1800"/>
            </a:pPr>
            <a:r>
              <a:rPr sz="1600"/>
              <a:t>example: don’t sift multiples of 4 because 4 was already removed when </a:t>
            </a:r>
            <a:br>
              <a:rPr sz="1600"/>
            </a:br>
            <a:r>
              <a:rPr sz="1600"/>
              <a:t>sifting multiples of 2</a:t>
            </a:r>
            <a:endParaRPr sz="1600"/>
          </a:p>
          <a:p>
            <a:pPr lvl="1" marL="571500" indent="-254000">
              <a:buChar char="✦"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sift</a:t>
            </a:r>
            <a:r>
              <a:rPr sz="1600"/>
              <a:t> would still work but our program would be inefficient</a:t>
            </a:r>
            <a:endParaRPr sz="1600"/>
          </a:p>
          <a:p>
            <a:pPr lvl="0">
              <a:spcBef>
                <a:spcPts val="3200"/>
              </a:spcBef>
              <a:defRPr sz="1800"/>
            </a:pPr>
            <a:r>
              <a:rPr sz="2000"/>
              <a:t>The outer loop looks like this:</a:t>
            </a:r>
            <a:endParaRPr sz="2000"/>
          </a:p>
          <a:p>
            <a:pPr lvl="0" marL="0" indent="635000">
              <a:spcBef>
                <a:spcPts val="37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for k in range(2, ceil(sqrt(n))):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if worksheet[k] is not None: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sift(k, worksheet)</a:t>
            </a:r>
          </a:p>
        </p:txBody>
      </p:sp>
      <p:sp>
        <p:nvSpPr>
          <p:cNvPr id="190" name="Shape 190"/>
          <p:cNvSpPr/>
          <p:nvPr/>
        </p:nvSpPr>
        <p:spPr>
          <a:xfrm>
            <a:off x="5472310" y="5656634"/>
            <a:ext cx="3761980" cy="948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1700"/>
              </a:spcBef>
              <a:defRPr sz="1800"/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expression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is not None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preferred way of testing to see if </a:t>
            </a:r>
            <a:r>
              <a:rPr i="1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reference to the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None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object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Remove the Placeholders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There is just one last step:  to make the final list we have to remove the None objects from the worksheet</a:t>
            </a:r>
            <a:endParaRPr sz="2000"/>
          </a:p>
          <a:p>
            <a:pPr lvl="0">
              <a:defRPr sz="1800"/>
            </a:pPr>
            <a:r>
              <a:rPr sz="2000"/>
              <a:t>A new helper function called non_nulls returns a copy of the worksheet but without any Nones</a:t>
            </a:r>
            <a:endParaRPr sz="2000"/>
          </a:p>
          <a:p>
            <a:pPr lvl="1">
              <a:defRPr sz="1800"/>
            </a:pPr>
            <a:r>
              <a:rPr sz="1600"/>
              <a:t>it makes an initial empty list named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res</a:t>
            </a:r>
            <a:r>
              <a:rPr sz="1600"/>
              <a:t> (for “result”)</a:t>
            </a:r>
            <a:endParaRPr sz="1600"/>
          </a:p>
          <a:p>
            <a:pPr lvl="1">
              <a:defRPr sz="1800"/>
            </a:pPr>
            <a:r>
              <a:rPr sz="1600"/>
              <a:t>it uses a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1600"/>
              <a:t> loop to look at every item in the input list</a:t>
            </a:r>
            <a:endParaRPr sz="1600"/>
          </a:p>
          <a:p>
            <a:pPr lvl="1">
              <a:defRPr sz="1800"/>
            </a:pPr>
            <a:r>
              <a:rPr sz="1600"/>
              <a:t>if an item is not None the item is appended to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res</a:t>
            </a:r>
            <a:endParaRPr sz="1600"/>
          </a:p>
          <a:p>
            <a:pPr lvl="1">
              <a:defRPr sz="1800"/>
            </a:pPr>
            <a:r>
              <a:rPr sz="1600"/>
              <a:t>when the iteration is complete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res</a:t>
            </a:r>
            <a:r>
              <a:rPr sz="1600"/>
              <a:t> is returned as the result of the function call</a:t>
            </a:r>
          </a:p>
        </p:txBody>
      </p:sp>
      <p:sp>
        <p:nvSpPr>
          <p:cNvPr id="194" name="Shape 194"/>
          <p:cNvSpPr/>
          <p:nvPr/>
        </p:nvSpPr>
        <p:spPr>
          <a:xfrm>
            <a:off x="3267509" y="5067300"/>
            <a:ext cx="3930824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def non_nulls(a):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res = []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for x in a: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if x is not None: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    res.append(x)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return res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Until the middle of the 20th century prime numbers were of interest only to number theorists</a:t>
            </a:r>
            <a:endParaRPr sz="2000"/>
          </a:p>
          <a:p>
            <a:pPr lvl="0">
              <a:lnSpc>
                <a:spcPct val="140000"/>
              </a:lnSpc>
              <a:spcBef>
                <a:spcPts val="2200"/>
              </a:spcBef>
              <a:defRPr sz="1800"/>
            </a:pPr>
            <a:r>
              <a:rPr sz="2000"/>
              <a:t>In 1970 a new method for encrypting messages was invented</a:t>
            </a:r>
            <a:endParaRPr sz="2000"/>
          </a:p>
          <a:p>
            <a:pPr lvl="1">
              <a:defRPr sz="1800"/>
            </a:pPr>
            <a:r>
              <a:rPr sz="1600"/>
              <a:t>the security of the RSA algorithm</a:t>
            </a:r>
            <a:br>
              <a:rPr sz="1600"/>
            </a:br>
            <a:r>
              <a:rPr sz="1600"/>
              <a:t>relies on the difficulty of finding </a:t>
            </a:r>
            <a:br>
              <a:rPr sz="1600"/>
            </a:br>
            <a:r>
              <a:rPr sz="1600"/>
              <a:t>the factors of large numbers</a:t>
            </a:r>
            <a:endParaRPr sz="1600"/>
          </a:p>
          <a:p>
            <a:pPr lvl="1">
              <a:defRPr sz="1800"/>
            </a:pPr>
            <a:r>
              <a:rPr sz="1600"/>
              <a:t>here “large” means numbers </a:t>
            </a:r>
            <a:br>
              <a:rPr sz="1600"/>
            </a:br>
            <a:r>
              <a:rPr sz="1600"/>
              <a:t>with 500 digits or more</a:t>
            </a:r>
            <a:endParaRPr sz="1600"/>
          </a:p>
          <a:p>
            <a:pPr lvl="1">
              <a:defRPr sz="1800"/>
            </a:pPr>
            <a:r>
              <a:rPr sz="1600"/>
              <a:t>RSA has renewed interest in </a:t>
            </a:r>
            <a:br>
              <a:rPr sz="1600"/>
            </a:br>
            <a:r>
              <a:rPr sz="1600"/>
              <a:t>properties of prime numbers </a:t>
            </a:r>
            <a:br>
              <a:rPr sz="1600"/>
            </a:br>
            <a:r>
              <a:rPr sz="1600"/>
              <a:t>and methods for generating </a:t>
            </a:r>
            <a:br>
              <a:rPr sz="1600"/>
            </a:br>
            <a:r>
              <a:rPr sz="1600"/>
              <a:t>them</a:t>
            </a:r>
          </a:p>
        </p:txBody>
      </p:sp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Motivation</a:t>
            </a:r>
          </a:p>
        </p:txBody>
      </p:sp>
      <p:pic>
        <p:nvPicPr>
          <p:cNvPr id="35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3505200"/>
            <a:ext cx="4978400" cy="32131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grpSp>
        <p:nvGrpSpPr>
          <p:cNvPr id="38" name="Group 38"/>
          <p:cNvGrpSpPr/>
          <p:nvPr/>
        </p:nvGrpSpPr>
        <p:grpSpPr>
          <a:xfrm>
            <a:off x="5168899" y="3429000"/>
            <a:ext cx="4787901" cy="762000"/>
            <a:chOff x="0" y="0"/>
            <a:chExt cx="4787900" cy="762000"/>
          </a:xfrm>
        </p:grpSpPr>
        <p:sp>
          <p:nvSpPr>
            <p:cNvPr id="36" name="Shape 36"/>
            <p:cNvSpPr/>
            <p:nvPr/>
          </p:nvSpPr>
          <p:spPr>
            <a:xfrm>
              <a:off x="-1" y="330200"/>
              <a:ext cx="53340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" name="Shape 37"/>
            <p:cNvSpPr/>
            <p:nvPr/>
          </p:nvSpPr>
          <p:spPr>
            <a:xfrm>
              <a:off x="4254499" y="0"/>
              <a:ext cx="53340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spd="fast" advClick="1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Test the New Helper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Add the definition of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non_nulls</a:t>
            </a:r>
            <a:r>
              <a:rPr sz="2000"/>
              <a:t> shown on the previous slide to your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sieve.py</a:t>
            </a:r>
            <a:r>
              <a:rPr sz="2000"/>
              <a:t> file</a:t>
            </a:r>
            <a:endParaRPr sz="2000"/>
          </a:p>
          <a:p>
            <a:pPr lvl="0">
              <a:defRPr sz="1800"/>
            </a:pPr>
            <a:r>
              <a:rPr sz="2000"/>
              <a:t>Load the new file into an interactive session</a:t>
            </a:r>
            <a:endParaRPr sz="2000"/>
          </a:p>
          <a:p>
            <a:pPr lvl="0">
              <a:defRPr sz="1800"/>
            </a:pPr>
            <a:r>
              <a:rPr sz="2000"/>
              <a:t>Make a small list that contains None object and pass the list to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non_nulls</a:t>
            </a:r>
            <a:endParaRPr sz="2000"/>
          </a:p>
          <a:p>
            <a:pPr lvl="0">
              <a:spcBef>
                <a:spcPts val="3100"/>
              </a:spcBef>
              <a:defRPr sz="1800"/>
            </a:pPr>
            <a:r>
              <a:rPr sz="2000"/>
              <a:t>Does it return a copy with all the Nones removed?</a:t>
            </a:r>
            <a:endParaRPr sz="2000"/>
          </a:p>
          <a:p>
            <a:pPr lvl="0" marL="0" indent="635000">
              <a:spcBef>
                <a:spcPts val="21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from sieve import *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test = [0, None, 3, None, None, 1]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non_nulls(test)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[0, 3, 1]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Complete Program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You are now ready to put all the pieces together</a:t>
            </a:r>
            <a:endParaRPr sz="2000"/>
          </a:p>
          <a:p>
            <a:pPr lvl="1">
              <a:defRPr sz="1800"/>
            </a:pPr>
            <a:r>
              <a:rPr sz="1600"/>
              <a:t>add the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import</a:t>
            </a:r>
            <a:r>
              <a:rPr sz="1600"/>
              <a:t> statement that imports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ceil</a:t>
            </a:r>
            <a:r>
              <a:rPr sz="1600"/>
              <a:t> and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sqrt</a:t>
            </a:r>
            <a:r>
              <a:rPr sz="1600"/>
              <a:t> from the math library</a:t>
            </a:r>
            <a:endParaRPr sz="1600"/>
          </a:p>
          <a:p>
            <a:pPr lvl="1">
              <a:defRPr sz="1800"/>
            </a:pPr>
            <a:r>
              <a:rPr sz="1600"/>
              <a:t>add the definition of the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sz="1600"/>
              <a:t> function</a:t>
            </a:r>
            <a:endParaRPr sz="1600"/>
          </a:p>
          <a:p>
            <a:pPr lvl="0">
              <a:spcBef>
                <a:spcPts val="2200"/>
              </a:spcBef>
              <a:defRPr sz="1800"/>
            </a:pPr>
            <a:r>
              <a:rPr sz="2000"/>
              <a:t>In the body of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sz="2000"/>
              <a:t> you want to</a:t>
            </a:r>
            <a:endParaRPr sz="2000"/>
          </a:p>
          <a:p>
            <a:pPr lvl="1">
              <a:defRPr sz="1800"/>
            </a:pPr>
            <a:r>
              <a:rPr sz="1600"/>
              <a:t>make the worksheet with two initial Nones and all integers from 2 to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n</a:t>
            </a:r>
            <a:endParaRPr sz="1600"/>
          </a:p>
          <a:p>
            <a:pPr lvl="1">
              <a:defRPr sz="1800"/>
            </a:pPr>
            <a:r>
              <a:rPr sz="1600"/>
              <a:t>have the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for</a:t>
            </a:r>
            <a:r>
              <a:rPr sz="1600"/>
              <a:t> loop that calls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sift</a:t>
            </a:r>
            <a:endParaRPr sz="1600"/>
          </a:p>
          <a:p>
            <a:pPr lvl="1">
              <a:defRPr sz="1800"/>
            </a:pPr>
            <a:r>
              <a:rPr sz="1600"/>
              <a:t>call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non_nulls</a:t>
            </a:r>
            <a:r>
              <a:rPr sz="1600"/>
              <a:t> to remove the None objects from the worksheet</a:t>
            </a:r>
            <a:endParaRPr sz="1600"/>
          </a:p>
          <a:p>
            <a:pPr lvl="0">
              <a:spcBef>
                <a:spcPts val="2300"/>
              </a:spcBef>
              <a:defRPr sz="1800"/>
            </a:pPr>
            <a:r>
              <a:rPr sz="2000"/>
              <a:t>The final result is shown on the next slide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885" y="0"/>
            <a:ext cx="932023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A New Tool for the Workbench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Now that we have a method for making lists of prime numbers we can save it for later use</a:t>
            </a:r>
            <a:endParaRPr sz="2000"/>
          </a:p>
          <a:p>
            <a:pPr lvl="0">
              <a:defRPr sz="1800"/>
            </a:pPr>
            <a:r>
              <a:rPr sz="2000"/>
              <a:t>We can use it to</a:t>
            </a:r>
            <a:br>
              <a:rPr sz="2000"/>
            </a:br>
            <a:r>
              <a:rPr sz="2000"/>
              <a:t>answer questions</a:t>
            </a:r>
            <a:br>
              <a:rPr sz="2000"/>
            </a:br>
            <a:r>
              <a:rPr sz="2000"/>
              <a:t>about primes</a:t>
            </a:r>
            <a:endParaRPr sz="2000"/>
          </a:p>
          <a:p>
            <a:pPr lvl="1">
              <a:defRPr sz="1800"/>
            </a:pPr>
            <a:r>
              <a:rPr sz="1600"/>
              <a:t>how many less</a:t>
            </a:r>
            <a:br>
              <a:rPr sz="1600"/>
            </a:br>
            <a:r>
              <a:rPr sz="1600"/>
              <a:t>than </a:t>
            </a:r>
            <a:r>
              <a:rPr i="1" sz="160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sz="1600"/>
              <a:t>?</a:t>
            </a:r>
            <a:endParaRPr sz="1600"/>
          </a:p>
          <a:p>
            <a:pPr lvl="1">
              <a:defRPr sz="1800"/>
            </a:pPr>
            <a:r>
              <a:rPr sz="1600"/>
              <a:t>largest gap between</a:t>
            </a:r>
            <a:br>
              <a:rPr sz="1600"/>
            </a:br>
            <a:r>
              <a:rPr sz="1600"/>
              <a:t>successive primes</a:t>
            </a:r>
            <a:endParaRPr sz="1600"/>
          </a:p>
          <a:p>
            <a:pPr lvl="1">
              <a:defRPr sz="1800"/>
            </a:pPr>
            <a:r>
              <a:rPr sz="1600"/>
              <a:t>prime pairs</a:t>
            </a:r>
            <a:endParaRPr sz="1600"/>
          </a:p>
          <a:p>
            <a:pPr lvl="1">
              <a:defRPr sz="1800"/>
            </a:pPr>
            <a:r>
              <a:rPr sz="1600"/>
              <a:t>Mersenne primes</a:t>
            </a:r>
          </a:p>
        </p:txBody>
      </p:sp>
      <p:pic>
        <p:nvPicPr>
          <p:cNvPr id="206" name="HI-6050-Workbench-5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00" y="2400300"/>
            <a:ext cx="6350000" cy="488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0" y="4064000"/>
            <a:ext cx="762000" cy="100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Abstraction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This is a good example of </a:t>
            </a:r>
            <a:r>
              <a:rPr b="1" sz="2000"/>
              <a:t>abstraction</a:t>
            </a:r>
            <a:endParaRPr sz="2000"/>
          </a:p>
          <a:p>
            <a:pPr lvl="0">
              <a:spcBef>
                <a:spcPts val="5300"/>
              </a:spcBef>
              <a:defRPr sz="1800"/>
            </a:pPr>
            <a:r>
              <a:rPr sz="2000"/>
              <a:t>We have a nice, neat package that we can save and reuse</a:t>
            </a:r>
            <a:endParaRPr sz="2000"/>
          </a:p>
          <a:p>
            <a:pPr lvl="1" marL="685800">
              <a:defRPr sz="1800"/>
            </a:pPr>
            <a:r>
              <a:rPr sz="1600"/>
              <a:t>in the future we don’t have to worry about the implementation details</a:t>
            </a:r>
            <a:endParaRPr sz="1600"/>
          </a:p>
          <a:p>
            <a:pPr lvl="1" marL="685800">
              <a:defRPr sz="1800"/>
            </a:pPr>
            <a:r>
              <a:rPr sz="1600"/>
              <a:t>we (and people who use it) just need to know that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 sieve(n)</a:t>
            </a:r>
            <a:r>
              <a:rPr sz="1600"/>
              <a:t> makes a list of prime numbers between 2 and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n</a:t>
            </a:r>
            <a:endParaRPr sz="1600"/>
          </a:p>
          <a:p>
            <a:pPr lvl="1" marL="0" indent="635000">
              <a:spcBef>
                <a:spcPts val="18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from sieve import *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p = sieve(1000)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len(p)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168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p[len(p)-1]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997</a:t>
            </a:r>
          </a:p>
        </p:txBody>
      </p:sp>
      <p:pic>
        <p:nvPicPr>
          <p:cNvPr id="21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1676400"/>
            <a:ext cx="762000" cy="1003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4610100" y="5740400"/>
            <a:ext cx="4902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What is the largest prime less than 1000?</a:t>
            </a:r>
          </a:p>
        </p:txBody>
      </p:sp>
      <p:sp>
        <p:nvSpPr>
          <p:cNvPr id="213" name="Shape 213"/>
          <p:cNvSpPr/>
          <p:nvPr/>
        </p:nvSpPr>
        <p:spPr>
          <a:xfrm>
            <a:off x="4610100" y="5105400"/>
            <a:ext cx="4902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How many primes between 2 and 1000?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The Sieve in Practice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This project on the Sieve of Eratosthenes was motivated by the importance of prime numbers in modern cryptography</a:t>
            </a:r>
            <a:endParaRPr sz="2000"/>
          </a:p>
          <a:p>
            <a:pPr lvl="0">
              <a:defRPr sz="1800"/>
            </a:pPr>
            <a:r>
              <a:rPr sz="2000"/>
              <a:t>Methods like RSA use huge prime numbers -- 500 or more digits</a:t>
            </a:r>
            <a:endParaRPr sz="2000"/>
          </a:p>
          <a:p>
            <a:pPr lvl="0">
              <a:defRPr sz="1800"/>
            </a:pPr>
            <a:r>
              <a:rPr sz="2000"/>
              <a:t>These numbers are not generated by the sieve</a:t>
            </a:r>
            <a:endParaRPr sz="2000"/>
          </a:p>
          <a:p>
            <a:pPr lvl="1">
              <a:defRPr sz="1800"/>
            </a:pPr>
            <a:r>
              <a:rPr sz="1600"/>
              <a:t>there are too many prime numbers, and the worksheet would be way too long</a:t>
            </a:r>
            <a:endParaRPr sz="1600"/>
          </a:p>
          <a:p>
            <a:pPr lvl="1">
              <a:defRPr sz="1800"/>
            </a:pPr>
            <a:r>
              <a:rPr sz="1600"/>
              <a:t>an estimate: the number of primes less than </a:t>
            </a:r>
            <a:r>
              <a:rPr i="1" sz="160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sz="1600"/>
              <a:t> is  </a:t>
            </a:r>
            <a:r>
              <a:rPr i="1" sz="160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sz="1600"/>
              <a:t> / ln </a:t>
            </a:r>
            <a:r>
              <a:rPr i="1" sz="1600">
                <a:latin typeface="Palatino"/>
                <a:ea typeface="Palatino"/>
                <a:cs typeface="Palatino"/>
                <a:sym typeface="Palatino"/>
              </a:rPr>
              <a:t>n</a:t>
            </a:r>
            <a:endParaRPr sz="1600"/>
          </a:p>
          <a:p>
            <a:pPr lvl="1">
              <a:defRPr sz="1800"/>
            </a:pPr>
            <a:r>
              <a:rPr sz="1600"/>
              <a:t>for </a:t>
            </a:r>
            <a:r>
              <a:rPr i="1" sz="160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sz="1600"/>
              <a:t> = 10</a:t>
            </a:r>
            <a:r>
              <a:rPr baseline="31999" sz="1600"/>
              <a:t>500</a:t>
            </a:r>
            <a:r>
              <a:rPr sz="1600"/>
              <a:t>  there are around 10</a:t>
            </a:r>
            <a:r>
              <a:rPr baseline="31999" sz="1600"/>
              <a:t>497</a:t>
            </a:r>
            <a:r>
              <a:rPr sz="1600"/>
              <a:t> prime numbers</a:t>
            </a:r>
            <a:endParaRPr sz="1600"/>
          </a:p>
          <a:p>
            <a:pPr lvl="0">
              <a:defRPr sz="1800"/>
            </a:pPr>
            <a:r>
              <a:rPr sz="2000"/>
              <a:t>But the sieve is an important “building block” in the RSA algorithm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Big Number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 Aug 2008 a project named </a:t>
            </a:r>
            <a:br>
              <a:rPr sz="2000"/>
            </a:br>
            <a:r>
              <a:rPr sz="2000"/>
              <a:t>GIMPS (Great Internet </a:t>
            </a:r>
            <a:br>
              <a:rPr sz="2000"/>
            </a:br>
            <a:r>
              <a:rPr sz="2000"/>
              <a:t>Mersenne Prime Search) </a:t>
            </a:r>
            <a:br>
              <a:rPr sz="2000"/>
            </a:br>
            <a:r>
              <a:rPr sz="2000"/>
              <a:t>set a new record</a:t>
            </a:r>
            <a:endParaRPr sz="2000"/>
          </a:p>
          <a:p>
            <a:pPr lvl="1">
              <a:defRPr sz="1800"/>
            </a:pPr>
            <a:r>
              <a:rPr sz="1600"/>
              <a:t>the largest known prime </a:t>
            </a:r>
            <a:br>
              <a:rPr sz="1600"/>
            </a:br>
            <a:r>
              <a:rPr sz="1600"/>
              <a:t>number is now 2</a:t>
            </a:r>
            <a:r>
              <a:rPr baseline="31999" sz="1600"/>
              <a:t>43112609 </a:t>
            </a:r>
            <a:r>
              <a:rPr sz="1600"/>
              <a:t>- 1</a:t>
            </a:r>
            <a:endParaRPr sz="1600"/>
          </a:p>
          <a:p>
            <a:pPr lvl="1">
              <a:defRPr sz="1800"/>
            </a:pPr>
            <a:r>
              <a:rPr sz="1600"/>
              <a:t>around 13 million digits</a:t>
            </a:r>
            <a:endParaRPr sz="1600"/>
          </a:p>
          <a:p>
            <a:pPr lvl="1">
              <a:defRPr sz="1800"/>
            </a:pPr>
            <a:r>
              <a:rPr sz="1600"/>
              <a:t>the group that found it </a:t>
            </a:r>
            <a:br>
              <a:rPr sz="1600"/>
            </a:br>
            <a:r>
              <a:rPr sz="1600"/>
              <a:t>claimed a $100,000 prize....</a:t>
            </a:r>
            <a:endParaRPr sz="1600"/>
          </a:p>
          <a:p>
            <a:pPr lvl="0">
              <a:defRPr sz="1800"/>
            </a:pPr>
            <a:r>
              <a:rPr sz="2000"/>
              <a:t>At 10 digits/inch:</a:t>
            </a:r>
            <a:endParaRPr sz="2000"/>
          </a:p>
          <a:p>
            <a:pPr lvl="1">
              <a:defRPr sz="1800"/>
            </a:pPr>
            <a:r>
              <a:rPr sz="1600"/>
              <a:t>12” thick book, or</a:t>
            </a:r>
            <a:endParaRPr sz="1600"/>
          </a:p>
          <a:p>
            <a:pPr lvl="1">
              <a:defRPr sz="1800"/>
            </a:pPr>
            <a:r>
              <a:rPr sz="1600"/>
              <a:t>a string 20 miles long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744672" y="1739900"/>
            <a:ext cx="5920028" cy="5256023"/>
            <a:chOff x="0" y="0"/>
            <a:chExt cx="5920027" cy="5256022"/>
          </a:xfrm>
        </p:grpSpPr>
        <p:pic>
          <p:nvPicPr>
            <p:cNvPr id="42" name="crdin081105.g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0027" y="0"/>
              <a:ext cx="5080001" cy="5020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Shape 43"/>
            <p:cNvSpPr/>
            <p:nvPr/>
          </p:nvSpPr>
          <p:spPr>
            <a:xfrm>
              <a:off x="0" y="5005577"/>
              <a:ext cx="3759200" cy="250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 sz="1000">
                  <a:solidFill>
                    <a:srgbClr val="007D64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1000">
                  <a:solidFill>
                    <a:srgbClr val="007D64"/>
                  </a:solidFill>
                </a:rPr>
                <a:t>“The Dinette Set” by Julie Larson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168900" y="1153089"/>
            <a:ext cx="1369866" cy="1234511"/>
            <a:chOff x="0" y="0"/>
            <a:chExt cx="1369865" cy="1234510"/>
          </a:xfrm>
        </p:grpSpPr>
        <p:sp>
          <p:nvSpPr>
            <p:cNvPr id="45" name="Shape 45"/>
            <p:cNvSpPr/>
            <p:nvPr/>
          </p:nvSpPr>
          <p:spPr>
            <a:xfrm>
              <a:off x="645779" y="0"/>
              <a:ext cx="724087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2600"/>
                  </a:solidFill>
                </a:rPr>
                <a:t>UCLA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1005910"/>
              <a:ext cx="635000" cy="228601"/>
              <a:chOff x="0" y="0"/>
              <a:chExt cx="634999" cy="228599"/>
            </a:xfrm>
          </p:grpSpPr>
          <p:sp>
            <p:nvSpPr>
              <p:cNvPr id="46" name="Shape 46"/>
              <p:cNvSpPr/>
              <p:nvPr/>
            </p:nvSpPr>
            <p:spPr>
              <a:xfrm flipV="1">
                <a:off x="0" y="0"/>
                <a:ext cx="606137" cy="218209"/>
              </a:xfrm>
              <a:prstGeom prst="line">
                <a:avLst/>
              </a:prstGeom>
              <a:noFill/>
              <a:ln w="381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47" name="Shape 47"/>
              <p:cNvSpPr/>
              <p:nvPr/>
            </p:nvSpPr>
            <p:spPr>
              <a:xfrm flipH="1" flipV="1">
                <a:off x="0" y="0"/>
                <a:ext cx="635000" cy="228600"/>
              </a:xfrm>
              <a:prstGeom prst="line">
                <a:avLst/>
              </a:prstGeom>
              <a:noFill/>
              <a:ln w="381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</p:spTree>
  </p:cSld>
  <p:clrMapOvr>
    <a:masterClrMapping/>
  </p:clrMapOvr>
  <p:transition spd="fast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Goals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 this chapter we will</a:t>
            </a:r>
            <a:endParaRPr sz="2000"/>
          </a:p>
          <a:p>
            <a:pPr lvl="0" marL="609600" indent="-292100">
              <a:buSzPct val="160000"/>
              <a:buFontTx/>
              <a:buChar char="•"/>
              <a:defRPr sz="1800"/>
            </a:pPr>
            <a:r>
              <a:rPr sz="2000"/>
              <a:t>see how the Sieve of Eratosthenes creates lists of prime numbers</a:t>
            </a:r>
            <a:endParaRPr sz="2000"/>
          </a:p>
          <a:p>
            <a:pPr lvl="0" marL="609600" indent="-292100">
              <a:buSzPct val="160000"/>
              <a:buFontTx/>
              <a:buChar char="•"/>
              <a:defRPr sz="1800"/>
            </a:pPr>
            <a:r>
              <a:rPr sz="2000"/>
              <a:t>learn to create and manipulate lists of objects in Python</a:t>
            </a:r>
            <a:endParaRPr sz="2000"/>
          </a:p>
          <a:p>
            <a:pPr lvl="0" marL="609600" indent="-292100">
              <a:buSzPct val="160000"/>
              <a:buFontTx/>
              <a:buChar char="•"/>
              <a:defRPr sz="1800"/>
            </a:pPr>
            <a:r>
              <a:rPr sz="2000"/>
              <a:t>apply what we learn about lists as we work through a complete implementation of the Sieve of Eratosthenes</a:t>
            </a:r>
            <a:endParaRPr sz="2000"/>
          </a:p>
          <a:p>
            <a:pPr lvl="0">
              <a:spcBef>
                <a:spcPts val="3500"/>
              </a:spcBef>
              <a:defRPr sz="1800"/>
            </a:pPr>
            <a:r>
              <a:rPr sz="2000"/>
              <a:t>At the end of the chapter there are several suggestions for programming projects you can do on your own</a:t>
            </a:r>
            <a:endParaRPr sz="2000"/>
          </a:p>
          <a:p>
            <a:pPr lvl="0" marL="609600" indent="-292100">
              <a:buSzPct val="160000"/>
              <a:buFontTx/>
              <a:buChar char="•"/>
              <a:defRPr sz="1800"/>
            </a:pPr>
            <a:r>
              <a:rPr sz="2000"/>
              <a:t>some involve using 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sieve</a:t>
            </a:r>
            <a:r>
              <a:rPr sz="2000"/>
              <a:t> function implemented in this chapter</a:t>
            </a:r>
            <a:endParaRPr sz="2000"/>
          </a:p>
          <a:p>
            <a:pPr lvl="0" marL="609600" indent="-292100">
              <a:buSzPct val="160000"/>
              <a:buFontTx/>
              <a:buChar char="•"/>
              <a:defRPr sz="1800"/>
            </a:pPr>
            <a:r>
              <a:rPr sz="2000"/>
              <a:t>others have you use lists to solve problems of comparable difficulty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The Sieve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basic idea is simple:</a:t>
            </a:r>
            <a:endParaRPr sz="2000"/>
          </a:p>
          <a:p>
            <a:pPr lvl="1" marL="0" indent="368300">
              <a:spcBef>
                <a:spcPts val="2900"/>
              </a:spcBef>
              <a:buSz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make a list of numbers, starting with 2</a:t>
            </a:r>
            <a:endParaRPr sz="1600"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repeat:</a:t>
            </a:r>
            <a:endParaRPr sz="1600"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		the first unmarked number in the list is prime</a:t>
            </a:r>
            <a:endParaRPr sz="1600"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		cross off multiples of the most recent prime</a:t>
            </a:r>
          </a:p>
        </p:txBody>
      </p:sp>
      <p:sp>
        <p:nvSpPr>
          <p:cNvPr id="56" name="Shape 56"/>
          <p:cNvSpPr/>
          <p:nvPr/>
        </p:nvSpPr>
        <p:spPr>
          <a:xfrm>
            <a:off x="7029450" y="234950"/>
            <a:ext cx="2540000" cy="254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5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400" y="863600"/>
            <a:ext cx="2540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tap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6050" y="4154041"/>
            <a:ext cx="6483407" cy="287062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042013" y="4216400"/>
            <a:ext cx="101913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4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7D64"/>
                </a:solidFill>
              </a:rPr>
              <a:t>initial list</a:t>
            </a:r>
          </a:p>
        </p:txBody>
      </p:sp>
      <p:sp>
        <p:nvSpPr>
          <p:cNvPr id="60" name="Shape 60"/>
          <p:cNvSpPr/>
          <p:nvPr/>
        </p:nvSpPr>
        <p:spPr>
          <a:xfrm>
            <a:off x="1042013" y="4984750"/>
            <a:ext cx="101913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4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7D64"/>
                </a:solidFill>
              </a:rPr>
              <a:t>round 1</a:t>
            </a:r>
          </a:p>
        </p:txBody>
      </p:sp>
      <p:sp>
        <p:nvSpPr>
          <p:cNvPr id="61" name="Shape 61"/>
          <p:cNvSpPr/>
          <p:nvPr/>
        </p:nvSpPr>
        <p:spPr>
          <a:xfrm>
            <a:off x="1042013" y="5759450"/>
            <a:ext cx="101913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4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7D64"/>
                </a:solidFill>
              </a:rPr>
              <a:t>round 2</a:t>
            </a:r>
          </a:p>
        </p:txBody>
      </p:sp>
      <p:sp>
        <p:nvSpPr>
          <p:cNvPr id="62" name="Shape 62"/>
          <p:cNvSpPr/>
          <p:nvPr/>
        </p:nvSpPr>
        <p:spPr>
          <a:xfrm>
            <a:off x="1042013" y="6584950"/>
            <a:ext cx="101913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4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7D64"/>
                </a:solidFill>
              </a:rPr>
              <a:t>round 3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Technology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method described on the previous slide works well for short lists</a:t>
            </a:r>
            <a:endParaRPr sz="2000"/>
          </a:p>
          <a:p>
            <a:pPr lvl="0">
              <a:defRPr sz="1800"/>
            </a:pPr>
            <a:r>
              <a:rPr sz="2000"/>
              <a:t>But what if you want to find prime numbers between 2 and 100?  1000?</a:t>
            </a:r>
            <a:endParaRPr sz="2000"/>
          </a:p>
          <a:p>
            <a:pPr lvl="1">
              <a:defRPr sz="1800"/>
            </a:pPr>
            <a:r>
              <a:rPr sz="1600"/>
              <a:t>it’s a tedious process to write out a list of 100 numbers</a:t>
            </a:r>
            <a:endParaRPr sz="1600"/>
          </a:p>
          <a:p>
            <a:pPr lvl="1">
              <a:defRPr sz="1800"/>
            </a:pPr>
            <a:r>
              <a:rPr sz="1600"/>
              <a:t>takes a lot of paper to make a list of 1000 numbers</a:t>
            </a:r>
            <a:endParaRPr sz="1600"/>
          </a:p>
          <a:p>
            <a:pPr lvl="1">
              <a:defRPr sz="1800"/>
            </a:pPr>
            <a:r>
              <a:rPr sz="1600"/>
              <a:t>chances are you will make a few arithmetic mistakes (this is a boring job)</a:t>
            </a:r>
            <a:endParaRPr sz="1600"/>
          </a:p>
          <a:p>
            <a:pPr lvl="0">
              <a:spcBef>
                <a:spcPts val="3000"/>
              </a:spcBef>
              <a:defRPr sz="1800"/>
            </a:pPr>
            <a:r>
              <a:rPr sz="2000"/>
              <a:t>You could improve accuracy by using an abacus or calculator</a:t>
            </a:r>
            <a:endParaRPr sz="2000"/>
          </a:p>
          <a:p>
            <a:pPr lvl="1">
              <a:defRPr sz="1800"/>
            </a:pPr>
            <a:r>
              <a:rPr sz="1600"/>
              <a:t>but it’s still very boring....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D64"/>
                </a:solidFill>
              </a:rPr>
              <a:t>Technology (cont’d)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Can we turn this method into a computation?</a:t>
            </a:r>
            <a:endParaRPr sz="2000"/>
          </a:p>
          <a:p>
            <a:pPr lvl="1">
              <a:defRPr sz="1800"/>
            </a:pPr>
            <a:r>
              <a:rPr sz="1600"/>
              <a:t>detailed specification of starting and ending conditions are there</a:t>
            </a:r>
            <a:endParaRPr sz="1600"/>
          </a:p>
          <a:p>
            <a:pPr lvl="0">
              <a:defRPr sz="1800"/>
            </a:pPr>
            <a:r>
              <a:rPr sz="2000"/>
              <a:t>What about the steps?</a:t>
            </a:r>
            <a:endParaRPr sz="2000"/>
          </a:p>
          <a:p>
            <a:pPr lvl="1">
              <a:defRPr sz="1800"/>
            </a:pPr>
            <a:r>
              <a:rPr sz="1600"/>
              <a:t>“cross off” and “next number” need to be defined if we’re going to use Python</a:t>
            </a:r>
            <a:endParaRPr sz="1600"/>
          </a:p>
          <a:p>
            <a:pPr lvl="1">
              <a:defRPr sz="1800"/>
            </a:pPr>
            <a:r>
              <a:rPr sz="1600"/>
              <a:t>when do we stop the process?  when all the numbers are crossed off?</a:t>
            </a:r>
          </a:p>
        </p:txBody>
      </p:sp>
      <p:pic>
        <p:nvPicPr>
          <p:cNvPr id="69" name="tap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6050" y="4154041"/>
            <a:ext cx="6483407" cy="2870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